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sldIdLst>
    <p:sldId id="256" r:id="rId2"/>
    <p:sldId id="258" r:id="rId3"/>
    <p:sldId id="259" r:id="rId4"/>
    <p:sldId id="261" r:id="rId5"/>
    <p:sldId id="262" r:id="rId6"/>
    <p:sldId id="263" r:id="rId7"/>
    <p:sldId id="264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5" r:id="rId17"/>
    <p:sldId id="278" r:id="rId18"/>
    <p:sldId id="276" r:id="rId19"/>
    <p:sldId id="277" r:id="rId20"/>
    <p:sldId id="279" r:id="rId21"/>
    <p:sldId id="280" r:id="rId22"/>
    <p:sldId id="282" r:id="rId23"/>
    <p:sldId id="283" r:id="rId24"/>
    <p:sldId id="284" r:id="rId25"/>
    <p:sldId id="285" r:id="rId26"/>
    <p:sldId id="286" r:id="rId27"/>
    <p:sldId id="287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44" autoAdjust="0"/>
    <p:restoredTop sz="94660"/>
  </p:normalViewPr>
  <p:slideViewPr>
    <p:cSldViewPr snapToGrid="0">
      <p:cViewPr varScale="1">
        <p:scale>
          <a:sx n="92" d="100"/>
          <a:sy n="92" d="100"/>
        </p:scale>
        <p:origin x="10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054AAE-CD44-456B-939B-699193982881}" type="datetimeFigureOut">
              <a:rPr lang="en-US"/>
              <a:t>3/3/2016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93830D-DB17-48F4-B35E-80D47A9422CC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286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>
                <a:latin typeface="Calibri"/>
              </a:rPr>
              <a:t>Bonjour</a:t>
            </a:r>
            <a:r>
              <a:rPr lang="fr-FR" baseline="0" dirty="0" smtClean="0">
                <a:latin typeface="Calibri"/>
              </a:rPr>
              <a:t> et merci d'être présents à cette présentation que j'ai intitulé le 11 Septembre français. Comme vient de le préciser </a:t>
            </a:r>
            <a:r>
              <a:rPr lang="fr-FR" baseline="0" dirty="0" err="1" smtClean="0">
                <a:latin typeface="Calibri"/>
              </a:rPr>
              <a:t>Krystyna</a:t>
            </a:r>
            <a:r>
              <a:rPr lang="fr-FR" baseline="0" dirty="0" smtClean="0">
                <a:latin typeface="Calibri"/>
              </a:rPr>
              <a:t> </a:t>
            </a:r>
            <a:r>
              <a:rPr lang="fr-FR" baseline="0" dirty="0" err="1" smtClean="0">
                <a:latin typeface="Calibri"/>
              </a:rPr>
              <a:t>Growney</a:t>
            </a:r>
            <a:r>
              <a:rPr lang="fr-FR" baseline="0" dirty="0" smtClean="0">
                <a:latin typeface="Calibri"/>
              </a:rPr>
              <a:t>, aujourd'hui je souhaiterais aborder le sujet des attaques de Paris du 13 novembre dernier et tenter d'en expliquer les différentes réactions et conséquences que cela a suscitées, d'un point de vue culturel principalement. Nous allons voir que les valeurs françaises sont remises en questions et nous terminerons par la question de l'immigration.</a:t>
            </a:r>
            <a:endParaRPr lang="en-US" dirty="0"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93830D-DB17-48F4-B35E-80D47A9422C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0078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93830D-DB17-48F4-B35E-80D47A9422C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2055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93830D-DB17-48F4-B35E-80D47A9422C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4542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93830D-DB17-48F4-B35E-80D47A9422C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8263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93830D-DB17-48F4-B35E-80D47A9422C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2331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93830D-DB17-48F4-B35E-80D47A9422C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8347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93830D-DB17-48F4-B35E-80D47A9422C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022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93830D-DB17-48F4-B35E-80D47A9422C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5964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93830D-DB17-48F4-B35E-80D47A9422C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69016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93830D-DB17-48F4-B35E-80D47A9422C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91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93830D-DB17-48F4-B35E-80D47A9422C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6040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93830D-DB17-48F4-B35E-80D47A9422C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23008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93830D-DB17-48F4-B35E-80D47A9422C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80151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93830D-DB17-48F4-B35E-80D47A9422C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50198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93830D-DB17-48F4-B35E-80D47A9422C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66666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93830D-DB17-48F4-B35E-80D47A9422C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9296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7 attaques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93830D-DB17-48F4-B35E-80D47A9422C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533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93830D-DB17-48F4-B35E-80D47A9422C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0159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93830D-DB17-48F4-B35E-80D47A9422C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2859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93830D-DB17-48F4-B35E-80D47A9422C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7120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Déclaration d'amour à la liberté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93830D-DB17-48F4-B35E-80D47A9422C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7507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93830D-DB17-48F4-B35E-80D47A9422C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0553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93830D-DB17-48F4-B35E-80D47A9422C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7061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3/3/2016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3/3/2016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g"/><Relationship Id="rId3" Type="http://schemas.openxmlformats.org/officeDocument/2006/relationships/image" Target="../media/image14.jpg"/><Relationship Id="rId7" Type="http://schemas.openxmlformats.org/officeDocument/2006/relationships/image" Target="../media/image18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g"/><Relationship Id="rId5" Type="http://schemas.openxmlformats.org/officeDocument/2006/relationships/image" Target="../media/image16.jpg"/><Relationship Id="rId10" Type="http://schemas.openxmlformats.org/officeDocument/2006/relationships/image" Target="../media/image21.jpg"/><Relationship Id="rId4" Type="http://schemas.openxmlformats.org/officeDocument/2006/relationships/image" Target="../media/image15.jpg"/><Relationship Id="rId9" Type="http://schemas.openxmlformats.org/officeDocument/2006/relationships/image" Target="../media/image20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aTOx6wcbL0o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pbYPyXWVcus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8umKY7mMNH0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Jfe3yDTFOc8" TargetMode="External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V80HXpKJrdI" TargetMode="External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cW78xwFCbQ4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g"/><Relationship Id="rId5" Type="http://schemas.openxmlformats.org/officeDocument/2006/relationships/image" Target="../media/image33.jpg"/><Relationship Id="rId4" Type="http://schemas.openxmlformats.org/officeDocument/2006/relationships/image" Target="../media/image32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cW78xwFCbQ4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hyperlink" Target="https://www.youtube.com/watch?v=3ZZm_mm10-U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UtlGfdupSzc" TargetMode="Externa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>
                <a:latin typeface="Bodoni MT Condensed" panose="02070606080606020203" pitchFamily="18" charset="0"/>
              </a:rPr>
              <a:t>Le 11 septembre français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2400" dirty="0">
                <a:latin typeface="Bodoni MT" panose="02070603080606020203" pitchFamily="18" charset="0"/>
              </a:rPr>
              <a:t>« l’étendard sanglant est levé »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10335491" y="6331527"/>
            <a:ext cx="2618509" cy="374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Leslie Giordano</a:t>
            </a:r>
          </a:p>
        </p:txBody>
      </p:sp>
    </p:spTree>
    <p:extLst>
      <p:ext uri="{BB962C8B-B14F-4D97-AF65-F5344CB8AC3E}">
        <p14:creationId xmlns:p14="http://schemas.microsoft.com/office/powerpoint/2010/main" val="95469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578" y="1172717"/>
            <a:ext cx="9603275" cy="567081"/>
          </a:xfrm>
        </p:spPr>
        <p:txBody>
          <a:bodyPr>
            <a:normAutofit/>
          </a:bodyPr>
          <a:lstStyle/>
          <a:p>
            <a:r>
              <a:rPr lang="en-US" dirty="0"/>
              <a:t>Des actions </a:t>
            </a:r>
            <a:r>
              <a:rPr lang="en-US" dirty="0" err="1"/>
              <a:t>spontanées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1612" y="3394253"/>
            <a:ext cx="4723411" cy="2166703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578" y="3394254"/>
            <a:ext cx="3622780" cy="216670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743931" y="2243860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Un élan de </a:t>
            </a:r>
            <a:r>
              <a:rPr lang="en-US" dirty="0" err="1"/>
              <a:t>solidarité</a:t>
            </a:r>
            <a:r>
              <a:rPr lang="fr-FR" dirty="0"/>
              <a:t> diffus</a:t>
            </a:r>
            <a:r>
              <a:rPr lang="en-US" dirty="0"/>
              <a:t>é </a:t>
            </a:r>
            <a:r>
              <a:rPr lang="fr-FR" dirty="0"/>
              <a:t>avec l’aide des réseaux sociaux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066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578" y="353292"/>
            <a:ext cx="9603275" cy="1304520"/>
          </a:xfrm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Les </a:t>
            </a:r>
            <a:r>
              <a:rPr lang="fr-FR" dirty="0"/>
              <a:t>réactions </a:t>
            </a:r>
            <a:r>
              <a:rPr lang="en-US" dirty="0"/>
              <a:t>n</a:t>
            </a:r>
            <a:r>
              <a:rPr lang="fr-FR" dirty="0"/>
              <a:t>é</a:t>
            </a:r>
            <a:r>
              <a:rPr lang="en-US" dirty="0" err="1"/>
              <a:t>gatives</a:t>
            </a:r>
            <a:r>
              <a:rPr lang="en-US" dirty="0"/>
              <a:t> </a:t>
            </a:r>
            <a:r>
              <a:rPr lang="fr-FR" sz="2200" i="1" dirty="0"/>
              <a:t>(et </a:t>
            </a:r>
            <a:r>
              <a:rPr lang="es-CL" sz="2200" i="1" dirty="0" err="1"/>
              <a:t>très</a:t>
            </a:r>
            <a:r>
              <a:rPr lang="es-CL" sz="2200" i="1" dirty="0"/>
              <a:t> </a:t>
            </a:r>
            <a:r>
              <a:rPr lang="es-CL" sz="2200" i="1" dirty="0" err="1"/>
              <a:t>françaises</a:t>
            </a:r>
            <a:r>
              <a:rPr lang="es-CL" sz="2200" i="1" dirty="0"/>
              <a:t>)</a:t>
            </a:r>
            <a:r>
              <a:rPr lang="en-US" sz="2200" dirty="0"/>
              <a:t> </a:t>
            </a:r>
            <a:r>
              <a:rPr lang="fr-FR" dirty="0"/>
              <a:t>pendant les attaques : </a:t>
            </a:r>
            <a:r>
              <a:rPr lang="fr-FR" sz="2200" dirty="0"/>
              <a:t>des fausses rumeurs et des messages haineux sur les  réseaux sociaux</a:t>
            </a:r>
            <a:r>
              <a:rPr lang="en-US" dirty="0"/>
              <a:t/>
            </a:r>
            <a:br>
              <a:rPr lang="en-US" dirty="0"/>
            </a:br>
            <a:r>
              <a:rPr lang="fr-FR" dirty="0"/>
              <a:t/>
            </a:r>
            <a:br>
              <a:rPr lang="fr-FR" dirty="0"/>
            </a:b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736" y="2184013"/>
            <a:ext cx="3788227" cy="360723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1408" y="1905494"/>
            <a:ext cx="5211767" cy="4164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0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579" y="1049482"/>
            <a:ext cx="9603275" cy="858701"/>
          </a:xfrm>
        </p:spPr>
        <p:txBody>
          <a:bodyPr>
            <a:normAutofit fontScale="90000"/>
          </a:bodyPr>
          <a:lstStyle/>
          <a:p>
            <a:r>
              <a:rPr lang="en-US" dirty="0"/>
              <a:t>Les </a:t>
            </a:r>
            <a:r>
              <a:rPr lang="fr-FR" dirty="0"/>
              <a:t>réactions positives </a:t>
            </a:r>
            <a:r>
              <a:rPr lang="fr-FR" sz="2200" i="1" dirty="0"/>
              <a:t>(et </a:t>
            </a:r>
            <a:r>
              <a:rPr lang="es-CL" sz="2200" i="1" dirty="0" err="1"/>
              <a:t>très</a:t>
            </a:r>
            <a:r>
              <a:rPr lang="es-CL" sz="2200" i="1" dirty="0"/>
              <a:t> </a:t>
            </a:r>
            <a:r>
              <a:rPr lang="es-CL" sz="2200" i="1" dirty="0" err="1"/>
              <a:t>françaises</a:t>
            </a:r>
            <a:r>
              <a:rPr lang="es-CL" sz="2200" i="1" dirty="0"/>
              <a:t>)</a:t>
            </a:r>
            <a:r>
              <a:rPr lang="fr-FR" sz="2200" i="1" dirty="0"/>
              <a:t> </a:t>
            </a:r>
            <a:r>
              <a:rPr lang="fr-FR" dirty="0" err="1"/>
              <a:t>apr</a:t>
            </a:r>
            <a:r>
              <a:rPr lang="en-US" dirty="0" err="1"/>
              <a:t>ès</a:t>
            </a:r>
            <a:r>
              <a:rPr lang="en-US" dirty="0"/>
              <a:t> </a:t>
            </a:r>
            <a:r>
              <a:rPr lang="fr-FR" dirty="0"/>
              <a:t>les attaques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7" y="2153144"/>
            <a:ext cx="2333303" cy="1224984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912" y="1908183"/>
            <a:ext cx="1820745" cy="182074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566" y="3723457"/>
            <a:ext cx="2230762" cy="156224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1642" y="1908183"/>
            <a:ext cx="2748823" cy="135608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912" y="3878692"/>
            <a:ext cx="2100943" cy="210094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3638" y="3375219"/>
            <a:ext cx="2590800" cy="25908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6067" y="1973329"/>
            <a:ext cx="2112818" cy="1584614"/>
          </a:xfrm>
          <a:prstGeom prst="rect">
            <a:avLst/>
          </a:prstGeom>
        </p:spPr>
      </p:pic>
      <p:pic>
        <p:nvPicPr>
          <p:cNvPr id="11" name="Content Placeholder 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3539" y="3723457"/>
            <a:ext cx="2450633" cy="163428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69285" y="5427663"/>
            <a:ext cx="4863353" cy="646112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/>
            <a:r>
              <a:rPr lang="fr-FR" dirty="0"/>
              <a:t> la devise parisienne : </a:t>
            </a:r>
            <a:r>
              <a:rPr lang="en-US" dirty="0"/>
              <a:t>“</a:t>
            </a:r>
            <a:r>
              <a:rPr lang="fr-FR" dirty="0"/>
              <a:t>il est battu par les flots mais ne sombre pas</a:t>
            </a:r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4250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Un </a:t>
            </a:r>
            <a:r>
              <a:rPr lang="en-US" dirty="0" err="1"/>
              <a:t>besoin</a:t>
            </a:r>
            <a:r>
              <a:rPr lang="en-US" dirty="0"/>
              <a:t> de r</a:t>
            </a:r>
            <a:r>
              <a:rPr lang="fr-FR" dirty="0" err="1"/>
              <a:t>éagir</a:t>
            </a:r>
            <a:r>
              <a:rPr lang="fr-FR" dirty="0"/>
              <a:t> malgré le conseil de l’état de rester à l’abri</a:t>
            </a:r>
            <a:endParaRPr lang="en-US" dirty="0">
              <a:hlinkClick r:id="rId3"/>
            </a:endParaRPr>
          </a:p>
          <a:p>
            <a:r>
              <a:rPr lang="en-US" dirty="0" err="1">
                <a:hlinkClick r:id="rId3"/>
              </a:rPr>
              <a:t>tous</a:t>
            </a:r>
            <a:r>
              <a:rPr lang="en-US" dirty="0">
                <a:hlinkClick r:id="rId3"/>
              </a:rPr>
              <a:t> au </a:t>
            </a:r>
            <a:r>
              <a:rPr lang="en-US" dirty="0" err="1">
                <a:hlinkClick r:id="rId3"/>
              </a:rPr>
              <a:t>bistrot</a:t>
            </a:r>
            <a:r>
              <a:rPr lang="en-US" dirty="0">
                <a:hlinkClick r:id="rId3"/>
              </a:rPr>
              <a:t> !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8689" y="2717284"/>
            <a:ext cx="4116911" cy="30876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6974" y="3167011"/>
            <a:ext cx="3718579" cy="2299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127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579" y="1099458"/>
            <a:ext cx="9603275" cy="580125"/>
          </a:xfrm>
        </p:spPr>
        <p:txBody>
          <a:bodyPr>
            <a:normAutofit fontScale="90000"/>
          </a:bodyPr>
          <a:lstStyle/>
          <a:p>
            <a:r>
              <a:rPr lang="en-US" dirty="0"/>
              <a:t>Les </a:t>
            </a:r>
            <a:r>
              <a:rPr lang="fr-FR" dirty="0"/>
              <a:t>réactions </a:t>
            </a:r>
            <a:r>
              <a:rPr lang="es-CL" dirty="0" err="1"/>
              <a:t>négatives</a:t>
            </a:r>
            <a:r>
              <a:rPr lang="es-CL" dirty="0"/>
              <a:t> </a:t>
            </a:r>
            <a:r>
              <a:rPr lang="fr-FR" dirty="0" err="1"/>
              <a:t>apr</a:t>
            </a:r>
            <a:r>
              <a:rPr lang="en-US" dirty="0" err="1"/>
              <a:t>ès</a:t>
            </a:r>
            <a:r>
              <a:rPr lang="en-US" dirty="0"/>
              <a:t> </a:t>
            </a:r>
            <a:r>
              <a:rPr lang="fr-FR" dirty="0"/>
              <a:t>les attaques : </a:t>
            </a:r>
            <a:r>
              <a:rPr lang="fr-FR" sz="2000" dirty="0"/>
              <a:t>un besoin de tout commenter et d’accuser</a:t>
            </a:r>
            <a:endParaRPr lang="es-CL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083" y="2005445"/>
            <a:ext cx="11565082" cy="420831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fr-FR" sz="2900" dirty="0"/>
              <a:t>les trouvailles d’une modératrice de sites de presse sur Internet : des messages haineux et racistes qui divisent la France encore plus. </a:t>
            </a:r>
            <a:r>
              <a:rPr lang="fr-FR" sz="1800" dirty="0"/>
              <a:t>(</a:t>
            </a:r>
            <a:r>
              <a:rPr lang="es-CL" sz="1800" dirty="0" err="1"/>
              <a:t>différence</a:t>
            </a:r>
            <a:r>
              <a:rPr lang="es-CL" sz="1800" dirty="0"/>
              <a:t> </a:t>
            </a:r>
            <a:r>
              <a:rPr lang="es-CL" sz="1800" dirty="0" err="1"/>
              <a:t>avec</a:t>
            </a:r>
            <a:r>
              <a:rPr lang="es-CL" sz="1800" dirty="0"/>
              <a:t> Oklahoma City et 11 </a:t>
            </a:r>
            <a:r>
              <a:rPr lang="es-CL" sz="1800" dirty="0" err="1"/>
              <a:t>septembre</a:t>
            </a:r>
            <a:r>
              <a:rPr lang="es-CL" sz="1800" dirty="0"/>
              <a:t> // Charlie </a:t>
            </a:r>
            <a:r>
              <a:rPr lang="es-CL" sz="1800" dirty="0" err="1"/>
              <a:t>Hebdo</a:t>
            </a:r>
            <a:r>
              <a:rPr lang="es-CL" sz="1800" dirty="0"/>
              <a:t> et 13 </a:t>
            </a:r>
            <a:r>
              <a:rPr lang="es-CL" sz="1800" dirty="0" err="1"/>
              <a:t>novembre</a:t>
            </a:r>
            <a:r>
              <a:rPr lang="es-CL" sz="1800" dirty="0"/>
              <a:t>)</a:t>
            </a:r>
            <a:endParaRPr lang="fr-FR" sz="1800" dirty="0"/>
          </a:p>
          <a:p>
            <a:r>
              <a:rPr lang="fr-FR" sz="2700" dirty="0"/>
              <a:t>Il faut interdire l’islam en France. Certains pensent que les musulmans qui s’innocentent des attaques ne sont pas sincères. </a:t>
            </a:r>
          </a:p>
          <a:p>
            <a:r>
              <a:rPr lang="fr-FR" sz="2700" dirty="0"/>
              <a:t>Certains pensent que « </a:t>
            </a:r>
            <a:r>
              <a:rPr lang="fr-FR" sz="2700" i="1" dirty="0">
                <a:solidFill>
                  <a:srgbClr val="C00000"/>
                </a:solidFill>
              </a:rPr>
              <a:t>les juifs</a:t>
            </a:r>
            <a:r>
              <a:rPr lang="fr-FR" sz="2700" dirty="0"/>
              <a:t> » étaient au courant des attentats au </a:t>
            </a:r>
            <a:r>
              <a:rPr lang="fr-FR" sz="2700" dirty="0" err="1"/>
              <a:t>pr</a:t>
            </a:r>
            <a:r>
              <a:rPr lang="es-CL" sz="2700" dirty="0" err="1"/>
              <a:t>éalable</a:t>
            </a:r>
            <a:r>
              <a:rPr lang="es-CL" sz="2700" dirty="0"/>
              <a:t> </a:t>
            </a:r>
            <a:endParaRPr lang="fr-FR" sz="2700" dirty="0"/>
          </a:p>
          <a:p>
            <a:r>
              <a:rPr lang="fr-FR" sz="2700" dirty="0" smtClean="0"/>
              <a:t>Certains </a:t>
            </a:r>
            <a:r>
              <a:rPr lang="fr-FR" sz="2700" dirty="0"/>
              <a:t>commerçants ont décoré leurs magasins avec des têtes de cochons pour qu’aucun musulman n’y rentre</a:t>
            </a:r>
          </a:p>
          <a:p>
            <a:r>
              <a:rPr lang="fr-FR" sz="2700" dirty="0"/>
              <a:t>les témoignages de proches des victimes ont </a:t>
            </a:r>
            <a:r>
              <a:rPr lang="es-CL" sz="2700" dirty="0" err="1"/>
              <a:t>été</a:t>
            </a:r>
            <a:r>
              <a:rPr lang="es-CL" sz="2700" b="1" dirty="0"/>
              <a:t> </a:t>
            </a:r>
            <a:r>
              <a:rPr lang="fr-FR" sz="2700" dirty="0" err="1"/>
              <a:t>critiqu</a:t>
            </a:r>
            <a:r>
              <a:rPr lang="es-CL" sz="2700" dirty="0" err="1"/>
              <a:t>és</a:t>
            </a:r>
            <a:r>
              <a:rPr lang="fr-FR" sz="2700" dirty="0"/>
              <a:t>. Les internautes questionnent leur sincérité et commentent  « </a:t>
            </a:r>
            <a:r>
              <a:rPr lang="fr-FR" sz="2700" i="1" dirty="0">
                <a:solidFill>
                  <a:srgbClr val="C00000"/>
                </a:solidFill>
              </a:rPr>
              <a:t>s’ils ont trop ou pas assez pleuré devant les caméras</a:t>
            </a:r>
            <a:r>
              <a:rPr lang="fr-FR" sz="2700" dirty="0"/>
              <a:t>. »  </a:t>
            </a:r>
          </a:p>
          <a:p>
            <a:pPr marL="0" indent="0">
              <a:buNone/>
            </a:pPr>
            <a:r>
              <a:rPr lang="fr-FR" sz="2600" dirty="0"/>
              <a:t>Beaucoup pensent que ces réactions restent des cas exceptionnels mais ce n’est pas le cas. Ils représentent une large part de ce que cette modératrice reçoit au quotidien. L’appel à la haine le soir des attaques représentaient la majorité des messages reçus.</a:t>
            </a:r>
          </a:p>
          <a:p>
            <a:endParaRPr lang="fr-FR" dirty="0"/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705349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579" y="1143000"/>
            <a:ext cx="9603275" cy="710754"/>
          </a:xfrm>
        </p:spPr>
        <p:txBody>
          <a:bodyPr>
            <a:normAutofit fontScale="90000"/>
          </a:bodyPr>
          <a:lstStyle/>
          <a:p>
            <a:r>
              <a:rPr lang="en-US" dirty="0"/>
              <a:t>La </a:t>
            </a:r>
            <a:r>
              <a:rPr lang="en-US" dirty="0" err="1"/>
              <a:t>peur</a:t>
            </a:r>
            <a:r>
              <a:rPr lang="en-US" dirty="0"/>
              <a:t> : </a:t>
            </a:r>
            <a:r>
              <a:rPr lang="en-US" sz="2000" dirty="0" err="1"/>
              <a:t>une</a:t>
            </a:r>
            <a:r>
              <a:rPr lang="en-US" sz="2000" dirty="0"/>
              <a:t> r</a:t>
            </a:r>
            <a:r>
              <a:rPr lang="es-CL" sz="2000" dirty="0" err="1"/>
              <a:t>éaction</a:t>
            </a:r>
            <a:r>
              <a:rPr lang="es-CL" sz="2000" dirty="0"/>
              <a:t> </a:t>
            </a:r>
            <a:r>
              <a:rPr lang="es-CL" sz="2000" dirty="0" err="1"/>
              <a:t>naturelle</a:t>
            </a:r>
            <a:r>
              <a:rPr lang="es-CL" sz="2000" dirty="0"/>
              <a:t> </a:t>
            </a:r>
            <a:r>
              <a:rPr lang="es-CL" sz="2000" dirty="0" err="1"/>
              <a:t>pouvant</a:t>
            </a:r>
            <a:r>
              <a:rPr lang="es-CL" sz="2000" dirty="0"/>
              <a:t> </a:t>
            </a:r>
            <a:r>
              <a:rPr lang="es-CL" sz="2000" dirty="0" err="1"/>
              <a:t>être</a:t>
            </a:r>
            <a:r>
              <a:rPr lang="es-CL" sz="2000" dirty="0"/>
              <a:t> </a:t>
            </a:r>
            <a:r>
              <a:rPr lang="es-CL" sz="2000" dirty="0" err="1"/>
              <a:t>source</a:t>
            </a:r>
            <a:r>
              <a:rPr lang="es-CL" sz="2000" dirty="0"/>
              <a:t> </a:t>
            </a:r>
            <a:r>
              <a:rPr lang="es-CL" sz="2000" dirty="0" err="1"/>
              <a:t>d’énergie</a:t>
            </a:r>
            <a:r>
              <a:rPr lang="es-CL" sz="2000" dirty="0"/>
              <a:t> </a:t>
            </a:r>
            <a:r>
              <a:rPr lang="es-CL" sz="2000" dirty="0" err="1"/>
              <a:t>ou</a:t>
            </a:r>
            <a:r>
              <a:rPr lang="es-CL" sz="2000" b="1" dirty="0"/>
              <a:t/>
            </a:r>
            <a:br>
              <a:rPr lang="es-CL" sz="2000" b="1" dirty="0"/>
            </a:br>
            <a:r>
              <a:rPr lang="en-US" sz="2000" dirty="0" err="1"/>
              <a:t>alimentatrice</a:t>
            </a:r>
            <a:r>
              <a:rPr lang="en-US" sz="2000" dirty="0"/>
              <a:t> </a:t>
            </a:r>
            <a:r>
              <a:rPr lang="en-US" sz="2000" dirty="0" err="1"/>
              <a:t>d’amalgames</a:t>
            </a:r>
            <a:r>
              <a:rPr lang="es-CL" sz="2000" dirty="0"/>
              <a:t/>
            </a:r>
            <a:br>
              <a:rPr lang="es-CL" sz="2000" dirty="0"/>
            </a:br>
            <a:endParaRPr lang="es-CL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CL" dirty="0" smtClean="0"/>
              <a:t>Les </a:t>
            </a:r>
            <a:r>
              <a:rPr lang="es-CL" dirty="0" err="1" smtClean="0"/>
              <a:t>mots</a:t>
            </a:r>
            <a:r>
              <a:rPr lang="es-CL" dirty="0" smtClean="0"/>
              <a:t> </a:t>
            </a:r>
            <a:r>
              <a:rPr lang="es-CL" dirty="0" err="1" smtClean="0"/>
              <a:t>qui</a:t>
            </a:r>
            <a:r>
              <a:rPr lang="es-CL" dirty="0" smtClean="0"/>
              <a:t> </a:t>
            </a:r>
            <a:r>
              <a:rPr lang="es-CL" dirty="0" err="1" smtClean="0"/>
              <a:t>ressortent</a:t>
            </a:r>
            <a:r>
              <a:rPr lang="es-CL" dirty="0" smtClean="0"/>
              <a:t> le plus </a:t>
            </a:r>
            <a:r>
              <a:rPr lang="es-CL" dirty="0" err="1" smtClean="0"/>
              <a:t>sont</a:t>
            </a:r>
            <a:r>
              <a:rPr lang="es-CL" dirty="0" smtClean="0"/>
              <a:t> : </a:t>
            </a:r>
            <a:endParaRPr lang="es-CL" dirty="0"/>
          </a:p>
          <a:p>
            <a:r>
              <a:rPr lang="es-CL" dirty="0"/>
              <a:t> </a:t>
            </a:r>
            <a:r>
              <a:rPr lang="es-CL" i="1" dirty="0"/>
              <a:t>« </a:t>
            </a:r>
            <a:r>
              <a:rPr lang="en-US" i="1" dirty="0" err="1">
                <a:solidFill>
                  <a:srgbClr val="C00000"/>
                </a:solidFill>
              </a:rPr>
              <a:t>Extrêmement</a:t>
            </a:r>
            <a:r>
              <a:rPr lang="en-US" i="1" dirty="0">
                <a:solidFill>
                  <a:srgbClr val="C00000"/>
                </a:solidFill>
              </a:rPr>
              <a:t> </a:t>
            </a:r>
            <a:r>
              <a:rPr lang="en-US" i="1" dirty="0" err="1">
                <a:solidFill>
                  <a:srgbClr val="C00000"/>
                </a:solidFill>
              </a:rPr>
              <a:t>dépressifs</a:t>
            </a:r>
            <a:r>
              <a:rPr lang="en-US" i="1" dirty="0">
                <a:solidFill>
                  <a:srgbClr val="FF0000"/>
                </a:solidFill>
              </a:rPr>
              <a:t> </a:t>
            </a:r>
            <a:r>
              <a:rPr lang="en-US" i="1" dirty="0" smtClean="0"/>
              <a:t>»</a:t>
            </a:r>
            <a:endParaRPr lang="en-US" dirty="0" smtClean="0"/>
          </a:p>
          <a:p>
            <a:r>
              <a:rPr lang="en-US" i="1" dirty="0" smtClean="0"/>
              <a:t>«</a:t>
            </a:r>
            <a:r>
              <a:rPr lang="en-US" i="1" dirty="0">
                <a:solidFill>
                  <a:srgbClr val="C00000"/>
                </a:solidFill>
              </a:rPr>
              <a:t> </a:t>
            </a:r>
            <a:r>
              <a:rPr lang="en-US" i="1" dirty="0" err="1">
                <a:solidFill>
                  <a:srgbClr val="C00000"/>
                </a:solidFill>
              </a:rPr>
              <a:t>angoissés</a:t>
            </a:r>
            <a:r>
              <a:rPr lang="en-US" i="1" dirty="0"/>
              <a:t> </a:t>
            </a:r>
            <a:r>
              <a:rPr lang="en-US" i="1" dirty="0" smtClean="0"/>
              <a:t>»</a:t>
            </a:r>
            <a:endParaRPr lang="en-US" dirty="0" smtClean="0"/>
          </a:p>
          <a:p>
            <a:r>
              <a:rPr lang="en-US" i="1" dirty="0" smtClean="0"/>
              <a:t>«</a:t>
            </a:r>
            <a:r>
              <a:rPr lang="en-US" i="1" dirty="0"/>
              <a:t> </a:t>
            </a:r>
            <a:r>
              <a:rPr lang="es-CL" dirty="0" err="1">
                <a:solidFill>
                  <a:srgbClr val="C00000"/>
                </a:solidFill>
              </a:rPr>
              <a:t>térrifiés</a:t>
            </a:r>
            <a:r>
              <a:rPr lang="es-CL" b="1" dirty="0">
                <a:solidFill>
                  <a:srgbClr val="C00000"/>
                </a:solidFill>
              </a:rPr>
              <a:t> </a:t>
            </a:r>
            <a:r>
              <a:rPr lang="en-US" i="1" dirty="0"/>
              <a:t>» </a:t>
            </a:r>
          </a:p>
          <a:p>
            <a:pPr marL="0" indent="0">
              <a:buNone/>
            </a:pPr>
            <a:r>
              <a:rPr lang="en-US" sz="1400" dirty="0"/>
              <a:t>							Le Monde reactions </a:t>
            </a:r>
            <a:r>
              <a:rPr lang="en-US" sz="1400" dirty="0" err="1"/>
              <a:t>peur</a:t>
            </a:r>
            <a:r>
              <a:rPr lang="en-US" sz="1400" dirty="0"/>
              <a:t> Paris : Naturel</a:t>
            </a:r>
            <a:endParaRPr lang="es-CL" sz="14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20981" y="4274106"/>
            <a:ext cx="10123829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>
              <a:latin typeface="Bodoni MT" panose="02070603080606020203" pitchFamily="18" charset="0"/>
            </a:endParaRPr>
          </a:p>
          <a:p>
            <a:r>
              <a:rPr lang="es-CL" sz="1600" dirty="0">
                <a:solidFill>
                  <a:srgbClr val="C00000"/>
                </a:solidFill>
                <a:latin typeface="Bodoni MT" panose="02070603080606020203" pitchFamily="18" charset="0"/>
                <a:hlinkClick r:id="rId3"/>
              </a:rPr>
              <a:t>Jean-</a:t>
            </a:r>
            <a:r>
              <a:rPr lang="es-CL" sz="1600" dirty="0" err="1">
                <a:solidFill>
                  <a:srgbClr val="C00000"/>
                </a:solidFill>
                <a:latin typeface="Bodoni MT" panose="02070603080606020203" pitchFamily="18" charset="0"/>
                <a:hlinkClick r:id="rId3"/>
              </a:rPr>
              <a:t>Luc</a:t>
            </a:r>
            <a:r>
              <a:rPr lang="es-CL" sz="1600" dirty="0">
                <a:solidFill>
                  <a:srgbClr val="C00000"/>
                </a:solidFill>
                <a:latin typeface="Bodoni MT" panose="02070603080606020203" pitchFamily="18" charset="0"/>
                <a:hlinkClick r:id="rId3"/>
              </a:rPr>
              <a:t> </a:t>
            </a:r>
            <a:r>
              <a:rPr lang="es-CL" sz="1600" dirty="0" err="1">
                <a:solidFill>
                  <a:srgbClr val="C00000"/>
                </a:solidFill>
                <a:latin typeface="Bodoni MT" panose="02070603080606020203" pitchFamily="18" charset="0"/>
                <a:hlinkClick r:id="rId3"/>
              </a:rPr>
              <a:t>Mélenchon</a:t>
            </a:r>
            <a:r>
              <a:rPr lang="es-CL" sz="1600" dirty="0">
                <a:solidFill>
                  <a:srgbClr val="C00000"/>
                </a:solidFill>
                <a:latin typeface="Bodoni MT" panose="02070603080606020203" pitchFamily="18" charset="0"/>
                <a:hlinkClick r:id="rId3"/>
              </a:rPr>
              <a:t> </a:t>
            </a:r>
            <a:r>
              <a:rPr lang="es-CL" sz="1600" dirty="0">
                <a:latin typeface="Bodoni MT" panose="02070603080606020203" pitchFamily="18" charset="0"/>
              </a:rPr>
              <a:t>(</a:t>
            </a:r>
            <a:r>
              <a:rPr lang="es-CL" sz="1600" dirty="0" err="1">
                <a:latin typeface="Bodoni MT" panose="02070603080606020203" pitchFamily="18" charset="0"/>
              </a:rPr>
              <a:t>député</a:t>
            </a:r>
            <a:r>
              <a:rPr lang="es-CL" sz="1600" dirty="0">
                <a:latin typeface="Bodoni MT" panose="02070603080606020203" pitchFamily="18" charset="0"/>
              </a:rPr>
              <a:t> </a:t>
            </a:r>
            <a:r>
              <a:rPr lang="es-CL" sz="1600" dirty="0" err="1">
                <a:latin typeface="Bodoni MT" panose="02070603080606020203" pitchFamily="18" charset="0"/>
              </a:rPr>
              <a:t>européen</a:t>
            </a:r>
            <a:r>
              <a:rPr lang="es-CL" sz="1600" dirty="0">
                <a:latin typeface="Bodoni MT" panose="02070603080606020203" pitchFamily="18" charset="0"/>
              </a:rPr>
              <a:t>)</a:t>
            </a:r>
          </a:p>
          <a:p>
            <a:endParaRPr lang="es-CL" sz="1600" dirty="0">
              <a:latin typeface="Bodoni MT" panose="02070603080606020203" pitchFamily="18" charset="0"/>
            </a:endParaRPr>
          </a:p>
          <a:p>
            <a:r>
              <a:rPr lang="es-CL" sz="1600" dirty="0" err="1">
                <a:latin typeface="Bodoni MT" panose="02070603080606020203" pitchFamily="18" charset="0"/>
                <a:hlinkClick r:id="rId4"/>
              </a:rPr>
              <a:t>Samira</a:t>
            </a:r>
            <a:r>
              <a:rPr lang="es-CL" sz="1600" dirty="0">
                <a:latin typeface="Bodoni MT" panose="02070603080606020203" pitchFamily="18" charset="0"/>
              </a:rPr>
              <a:t> </a:t>
            </a:r>
            <a:r>
              <a:rPr lang="es-CL" sz="1000" dirty="0" err="1">
                <a:latin typeface="Bodoni MT" panose="02070603080606020203" pitchFamily="18" charset="0"/>
              </a:rPr>
              <a:t>début</a:t>
            </a:r>
            <a:r>
              <a:rPr lang="es-CL" sz="1000" dirty="0">
                <a:latin typeface="Bodoni MT" panose="02070603080606020203" pitchFamily="18" charset="0"/>
              </a:rPr>
              <a:t> – 0:52</a:t>
            </a:r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296061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579" y="1163782"/>
            <a:ext cx="9603275" cy="689972"/>
          </a:xfrm>
        </p:spPr>
        <p:txBody>
          <a:bodyPr/>
          <a:lstStyle/>
          <a:p>
            <a:r>
              <a:rPr lang="en-US" dirty="0"/>
              <a:t>Pour </a:t>
            </a:r>
            <a:r>
              <a:rPr lang="en-US" dirty="0" err="1"/>
              <a:t>contrer</a:t>
            </a:r>
            <a:r>
              <a:rPr lang="en-US" dirty="0"/>
              <a:t> Les </a:t>
            </a:r>
            <a:r>
              <a:rPr lang="en-US" dirty="0" err="1"/>
              <a:t>amalgames</a:t>
            </a:r>
            <a:r>
              <a:rPr lang="en-US" dirty="0"/>
              <a:t> </a:t>
            </a:r>
            <a:endParaRPr lang="es-CL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690" y="2601010"/>
            <a:ext cx="2085053" cy="2085053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5965" y="2601010"/>
            <a:ext cx="3036051" cy="193790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3066" y="2601010"/>
            <a:ext cx="2602604" cy="1840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238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579" y="955964"/>
            <a:ext cx="9603275" cy="897790"/>
          </a:xfrm>
        </p:spPr>
        <p:txBody>
          <a:bodyPr>
            <a:normAutofit/>
          </a:bodyPr>
          <a:lstStyle/>
          <a:p>
            <a:r>
              <a:rPr lang="en-US" dirty="0"/>
              <a:t>III] Des </a:t>
            </a:r>
            <a:r>
              <a:rPr lang="en-US" dirty="0" err="1"/>
              <a:t>valeurs</a:t>
            </a:r>
            <a:r>
              <a:rPr lang="en-US" dirty="0"/>
              <a:t> remises </a:t>
            </a:r>
            <a:r>
              <a:rPr lang="en-US" dirty="0" err="1"/>
              <a:t>en</a:t>
            </a:r>
            <a:r>
              <a:rPr lang="en-US" dirty="0"/>
              <a:t> question</a:t>
            </a:r>
            <a:br>
              <a:rPr lang="en-US" dirty="0"/>
            </a:br>
            <a:r>
              <a:rPr lang="en-US" sz="2200" dirty="0" err="1"/>
              <a:t>Quelles</a:t>
            </a:r>
            <a:r>
              <a:rPr lang="en-US" sz="2200" dirty="0"/>
              <a:t> </a:t>
            </a:r>
            <a:r>
              <a:rPr lang="en-US" sz="2200" dirty="0" err="1"/>
              <a:t>sont</a:t>
            </a:r>
            <a:r>
              <a:rPr lang="en-US" sz="2200" dirty="0"/>
              <a:t> </a:t>
            </a:r>
            <a:r>
              <a:rPr lang="en-US" sz="2200" dirty="0" err="1"/>
              <a:t>ces</a:t>
            </a:r>
            <a:r>
              <a:rPr lang="en-US" sz="2200" dirty="0"/>
              <a:t> </a:t>
            </a:r>
            <a:r>
              <a:rPr lang="en-US" sz="2200" dirty="0" err="1"/>
              <a:t>valeurs</a:t>
            </a:r>
            <a:r>
              <a:rPr lang="en-US" sz="2200" dirty="0"/>
              <a:t> ?</a:t>
            </a:r>
            <a:endParaRPr lang="es-CL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CL" sz="1800" u="sng" dirty="0">
                <a:solidFill>
                  <a:srgbClr val="0070C0"/>
                </a:solidFill>
              </a:rPr>
              <a:t>La France : “</a:t>
            </a:r>
            <a:r>
              <a:rPr lang="es-CL" sz="1800" u="sng" dirty="0" err="1">
                <a:solidFill>
                  <a:srgbClr val="0070C0"/>
                </a:solidFill>
              </a:rPr>
              <a:t>République</a:t>
            </a:r>
            <a:r>
              <a:rPr lang="es-CL" sz="1800" u="sng" dirty="0">
                <a:solidFill>
                  <a:srgbClr val="0070C0"/>
                </a:solidFill>
              </a:rPr>
              <a:t> </a:t>
            </a:r>
            <a:r>
              <a:rPr lang="es-CL" sz="1800" b="1" u="sng" dirty="0">
                <a:solidFill>
                  <a:srgbClr val="0070C0"/>
                </a:solidFill>
              </a:rPr>
              <a:t>indivisible</a:t>
            </a:r>
            <a:r>
              <a:rPr lang="es-CL" sz="1800" u="sng" dirty="0">
                <a:solidFill>
                  <a:srgbClr val="0070C0"/>
                </a:solidFill>
              </a:rPr>
              <a:t>, </a:t>
            </a:r>
            <a:r>
              <a:rPr lang="es-CL" sz="1800" b="1" u="sng" dirty="0" err="1">
                <a:solidFill>
                  <a:srgbClr val="0070C0"/>
                </a:solidFill>
              </a:rPr>
              <a:t>laïque</a:t>
            </a:r>
            <a:r>
              <a:rPr lang="es-CL" sz="1800" u="sng" dirty="0">
                <a:solidFill>
                  <a:srgbClr val="0070C0"/>
                </a:solidFill>
              </a:rPr>
              <a:t>, </a:t>
            </a:r>
            <a:r>
              <a:rPr lang="es-CL" sz="1800" b="1" u="sng" dirty="0" err="1">
                <a:solidFill>
                  <a:srgbClr val="0070C0"/>
                </a:solidFill>
              </a:rPr>
              <a:t>démocratique</a:t>
            </a:r>
            <a:r>
              <a:rPr lang="es-CL" sz="1800" u="sng" dirty="0">
                <a:solidFill>
                  <a:srgbClr val="0070C0"/>
                </a:solidFill>
              </a:rPr>
              <a:t> et </a:t>
            </a:r>
            <a:r>
              <a:rPr lang="es-CL" sz="1800" b="1" u="sng" dirty="0" err="1">
                <a:solidFill>
                  <a:srgbClr val="0070C0"/>
                </a:solidFill>
              </a:rPr>
              <a:t>sociale</a:t>
            </a:r>
            <a:r>
              <a:rPr lang="es-CL" sz="1800" u="sng" dirty="0">
                <a:solidFill>
                  <a:srgbClr val="0070C0"/>
                </a:solidFill>
              </a:rPr>
              <a:t>”</a:t>
            </a:r>
            <a:r>
              <a:rPr lang="es-CL" sz="1800" dirty="0">
                <a:solidFill>
                  <a:srgbClr val="0070C0"/>
                </a:solidFill>
              </a:rPr>
              <a:t>   </a:t>
            </a:r>
          </a:p>
          <a:p>
            <a:pPr lvl="1"/>
            <a:endParaRPr lang="en-US" sz="1700" dirty="0"/>
          </a:p>
          <a:p>
            <a:pPr lvl="1"/>
            <a:r>
              <a:rPr lang="es-CL" sz="1800" dirty="0"/>
              <a:t>les </a:t>
            </a:r>
            <a:r>
              <a:rPr lang="es-CL" sz="1800" dirty="0" err="1"/>
              <a:t>valeurs</a:t>
            </a:r>
            <a:r>
              <a:rPr lang="es-CL" sz="1800" dirty="0"/>
              <a:t> </a:t>
            </a:r>
            <a:r>
              <a:rPr lang="es-CL" sz="1800" dirty="0" err="1"/>
              <a:t>exprimées</a:t>
            </a:r>
            <a:r>
              <a:rPr lang="es-CL" sz="1800" dirty="0"/>
              <a:t> par la </a:t>
            </a:r>
            <a:r>
              <a:rPr lang="es-CL" sz="1800" dirty="0" err="1"/>
              <a:t>devise</a:t>
            </a:r>
            <a:r>
              <a:rPr lang="es-CL" sz="1800" dirty="0"/>
              <a:t> de la </a:t>
            </a:r>
            <a:r>
              <a:rPr lang="es-CL" sz="1800" dirty="0" err="1"/>
              <a:t>République</a:t>
            </a:r>
            <a:r>
              <a:rPr lang="es-CL" sz="1800" dirty="0"/>
              <a:t> </a:t>
            </a:r>
            <a:r>
              <a:rPr lang="es-CL" sz="1800" dirty="0" err="1"/>
              <a:t>française</a:t>
            </a:r>
            <a:r>
              <a:rPr lang="es-CL" sz="1800" dirty="0"/>
              <a:t> : « </a:t>
            </a:r>
            <a:r>
              <a:rPr lang="es-CL" sz="1800" b="1" dirty="0">
                <a:solidFill>
                  <a:srgbClr val="0070C0"/>
                </a:solidFill>
              </a:rPr>
              <a:t>Liberté, </a:t>
            </a:r>
            <a:r>
              <a:rPr lang="es-CL" sz="1800" b="1" dirty="0" err="1">
                <a:solidFill>
                  <a:srgbClr val="0070C0"/>
                </a:solidFill>
              </a:rPr>
              <a:t>égalité</a:t>
            </a:r>
            <a:r>
              <a:rPr lang="es-CL" sz="1800" b="1" dirty="0">
                <a:solidFill>
                  <a:srgbClr val="0070C0"/>
                </a:solidFill>
              </a:rPr>
              <a:t>, </a:t>
            </a:r>
            <a:r>
              <a:rPr lang="es-CL" sz="1800" b="1" dirty="0" err="1">
                <a:solidFill>
                  <a:srgbClr val="0070C0"/>
                </a:solidFill>
              </a:rPr>
              <a:t>fraternité</a:t>
            </a:r>
            <a:r>
              <a:rPr lang="es-CL" sz="1800" dirty="0"/>
              <a:t> ».</a:t>
            </a:r>
          </a:p>
          <a:p>
            <a:endParaRPr lang="es-CL" dirty="0"/>
          </a:p>
        </p:txBody>
      </p:sp>
      <p:pic>
        <p:nvPicPr>
          <p:cNvPr id="4" name="Picture 3" descr="france1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3607" y="3697972"/>
            <a:ext cx="2743200" cy="1461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23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579" y="1205345"/>
            <a:ext cx="9603275" cy="648409"/>
          </a:xfrm>
        </p:spPr>
        <p:txBody>
          <a:bodyPr>
            <a:normAutofit fontScale="90000"/>
          </a:bodyPr>
          <a:lstStyle/>
          <a:p>
            <a:r>
              <a:rPr lang="en-US" dirty="0"/>
              <a:t>La L</a:t>
            </a:r>
            <a:r>
              <a:rPr lang="es-CL" dirty="0" err="1"/>
              <a:t>aïcité</a:t>
            </a:r>
            <a:r>
              <a:rPr lang="es-CL" dirty="0"/>
              <a:t> : </a:t>
            </a:r>
            <a:r>
              <a:rPr lang="es-CL" sz="2700" dirty="0"/>
              <a:t>Le </a:t>
            </a:r>
            <a:r>
              <a:rPr lang="es-CL" sz="2700" b="1" dirty="0" err="1"/>
              <a:t>respect</a:t>
            </a:r>
            <a:r>
              <a:rPr lang="es-CL" sz="2700" dirty="0"/>
              <a:t> de </a:t>
            </a:r>
            <a:r>
              <a:rPr lang="es-CL" sz="2700" b="1" dirty="0" err="1"/>
              <a:t>toutes</a:t>
            </a:r>
            <a:r>
              <a:rPr lang="es-CL" sz="2700" dirty="0"/>
              <a:t> les </a:t>
            </a:r>
            <a:r>
              <a:rPr lang="es-CL" sz="2700" dirty="0" err="1"/>
              <a:t>religions</a:t>
            </a:r>
            <a:r>
              <a:rPr lang="es-CL" sz="2700" dirty="0"/>
              <a:t> ?</a:t>
            </a:r>
            <a:r>
              <a:rPr lang="es-CL" sz="2700" b="1" dirty="0"/>
              <a:t/>
            </a:r>
            <a:br>
              <a:rPr lang="es-CL" sz="2700" b="1" dirty="0"/>
            </a:br>
            <a:endParaRPr lang="es-CL" sz="2700" dirty="0"/>
          </a:p>
        </p:txBody>
      </p:sp>
      <p:sp>
        <p:nvSpPr>
          <p:cNvPr id="5" name="TextBox 4"/>
          <p:cNvSpPr txBox="1"/>
          <p:nvPr/>
        </p:nvSpPr>
        <p:spPr>
          <a:xfrm>
            <a:off x="7563971" y="2280249"/>
            <a:ext cx="447099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* Article de la D</a:t>
            </a:r>
            <a:r>
              <a:rPr lang="es-CL" sz="1600" b="1" dirty="0" err="1"/>
              <a:t>éclaration</a:t>
            </a:r>
            <a:r>
              <a:rPr lang="es-CL" sz="1600" b="1" dirty="0"/>
              <a:t> des</a:t>
            </a:r>
            <a:r>
              <a:rPr lang="en-US" sz="1600" b="1" dirty="0"/>
              <a:t> Droits de </a:t>
            </a:r>
            <a:r>
              <a:rPr lang="en-US" sz="1600" b="1" dirty="0" err="1"/>
              <a:t>l’Homme</a:t>
            </a:r>
            <a:r>
              <a:rPr lang="en-US" sz="1600" b="1" dirty="0"/>
              <a:t> et Du </a:t>
            </a:r>
            <a:r>
              <a:rPr lang="en-US" sz="1600" b="1" dirty="0" err="1"/>
              <a:t>Citoyen</a:t>
            </a:r>
            <a:endParaRPr lang="en-US" sz="1600" b="1" dirty="0"/>
          </a:p>
          <a:p>
            <a:endParaRPr lang="es-CL" sz="1600" dirty="0"/>
          </a:p>
          <a:p>
            <a:r>
              <a:rPr lang="en-US" sz="1600" dirty="0"/>
              <a:t>« </a:t>
            </a:r>
            <a:r>
              <a:rPr lang="en-US" sz="1600" i="1" dirty="0" err="1">
                <a:solidFill>
                  <a:srgbClr val="C00000"/>
                </a:solidFill>
              </a:rPr>
              <a:t>Nul</a:t>
            </a:r>
            <a:r>
              <a:rPr lang="en-US" sz="1600" i="1" dirty="0">
                <a:solidFill>
                  <a:srgbClr val="C00000"/>
                </a:solidFill>
              </a:rPr>
              <a:t> ne </a:t>
            </a:r>
            <a:r>
              <a:rPr lang="en-US" sz="1600" i="1" dirty="0" err="1">
                <a:solidFill>
                  <a:srgbClr val="C00000"/>
                </a:solidFill>
              </a:rPr>
              <a:t>doit</a:t>
            </a:r>
            <a:r>
              <a:rPr lang="en-US" sz="1600" i="1" dirty="0">
                <a:solidFill>
                  <a:srgbClr val="C00000"/>
                </a:solidFill>
              </a:rPr>
              <a:t> </a:t>
            </a:r>
            <a:r>
              <a:rPr lang="en-US" sz="1600" i="1" dirty="0" err="1">
                <a:solidFill>
                  <a:srgbClr val="C00000"/>
                </a:solidFill>
              </a:rPr>
              <a:t>être</a:t>
            </a:r>
            <a:r>
              <a:rPr lang="en-US" sz="1600" i="1" dirty="0">
                <a:solidFill>
                  <a:srgbClr val="C00000"/>
                </a:solidFill>
              </a:rPr>
              <a:t> </a:t>
            </a:r>
            <a:r>
              <a:rPr lang="en-US" sz="1600" i="1" dirty="0" err="1">
                <a:solidFill>
                  <a:srgbClr val="C00000"/>
                </a:solidFill>
              </a:rPr>
              <a:t>inquiété</a:t>
            </a:r>
            <a:r>
              <a:rPr lang="en-US" sz="1600" i="1" dirty="0">
                <a:solidFill>
                  <a:srgbClr val="C00000"/>
                </a:solidFill>
              </a:rPr>
              <a:t> pour </a:t>
            </a:r>
            <a:r>
              <a:rPr lang="en-US" sz="1600" i="1" dirty="0" err="1">
                <a:solidFill>
                  <a:srgbClr val="C00000"/>
                </a:solidFill>
              </a:rPr>
              <a:t>ses</a:t>
            </a:r>
            <a:r>
              <a:rPr lang="en-US" sz="1600" i="1" dirty="0">
                <a:solidFill>
                  <a:srgbClr val="C00000"/>
                </a:solidFill>
              </a:rPr>
              <a:t> opinions, </a:t>
            </a:r>
            <a:r>
              <a:rPr lang="en-US" sz="1600" i="1" dirty="0" err="1">
                <a:solidFill>
                  <a:srgbClr val="C00000"/>
                </a:solidFill>
              </a:rPr>
              <a:t>même</a:t>
            </a:r>
            <a:r>
              <a:rPr lang="en-US" sz="1600" i="1" dirty="0">
                <a:solidFill>
                  <a:srgbClr val="C00000"/>
                </a:solidFill>
              </a:rPr>
              <a:t> </a:t>
            </a:r>
            <a:r>
              <a:rPr lang="en-US" sz="1600" i="1" dirty="0" err="1">
                <a:solidFill>
                  <a:srgbClr val="C00000"/>
                </a:solidFill>
              </a:rPr>
              <a:t>religieuses</a:t>
            </a:r>
            <a:r>
              <a:rPr lang="en-US" sz="1600" i="1" dirty="0">
                <a:solidFill>
                  <a:srgbClr val="C00000"/>
                </a:solidFill>
              </a:rPr>
              <a:t>, </a:t>
            </a:r>
            <a:r>
              <a:rPr lang="en-US" sz="1600" i="1" dirty="0" err="1">
                <a:solidFill>
                  <a:srgbClr val="C00000"/>
                </a:solidFill>
              </a:rPr>
              <a:t>pourvu</a:t>
            </a:r>
            <a:r>
              <a:rPr lang="en-US" sz="1600" i="1" dirty="0">
                <a:solidFill>
                  <a:srgbClr val="C00000"/>
                </a:solidFill>
              </a:rPr>
              <a:t> que </a:t>
            </a:r>
            <a:r>
              <a:rPr lang="en-US" sz="1600" i="1" dirty="0" err="1">
                <a:solidFill>
                  <a:srgbClr val="C00000"/>
                </a:solidFill>
              </a:rPr>
              <a:t>leur</a:t>
            </a:r>
            <a:r>
              <a:rPr lang="en-US" sz="1600" i="1" dirty="0">
                <a:solidFill>
                  <a:srgbClr val="C00000"/>
                </a:solidFill>
              </a:rPr>
              <a:t> manifestation ne trouble pas </a:t>
            </a:r>
            <a:r>
              <a:rPr lang="en-US" sz="1600" i="1" dirty="0" err="1">
                <a:solidFill>
                  <a:srgbClr val="C00000"/>
                </a:solidFill>
              </a:rPr>
              <a:t>l’ordre</a:t>
            </a:r>
            <a:r>
              <a:rPr lang="en-US" sz="1600" i="1" dirty="0">
                <a:solidFill>
                  <a:srgbClr val="C00000"/>
                </a:solidFill>
              </a:rPr>
              <a:t> public </a:t>
            </a:r>
            <a:r>
              <a:rPr lang="en-US" sz="1600" i="1" dirty="0" err="1">
                <a:solidFill>
                  <a:srgbClr val="C00000"/>
                </a:solidFill>
              </a:rPr>
              <a:t>établi</a:t>
            </a:r>
            <a:r>
              <a:rPr lang="en-US" sz="1600" i="1" dirty="0">
                <a:solidFill>
                  <a:srgbClr val="C00000"/>
                </a:solidFill>
              </a:rPr>
              <a:t> par la </a:t>
            </a:r>
            <a:r>
              <a:rPr lang="en-US" sz="1600" i="1" dirty="0" err="1">
                <a:solidFill>
                  <a:srgbClr val="C00000"/>
                </a:solidFill>
              </a:rPr>
              <a:t>Loi</a:t>
            </a:r>
            <a:r>
              <a:rPr lang="en-US" sz="1600" i="1" dirty="0">
                <a:solidFill>
                  <a:srgbClr val="C00000"/>
                </a:solidFill>
              </a:rPr>
              <a:t>. </a:t>
            </a:r>
            <a:r>
              <a:rPr lang="en-US" sz="1600" dirty="0"/>
              <a:t>»</a:t>
            </a:r>
            <a:endParaRPr lang="es-CL" sz="1600" dirty="0"/>
          </a:p>
          <a:p>
            <a:endParaRPr lang="es-CL" dirty="0"/>
          </a:p>
        </p:txBody>
      </p:sp>
      <p:pic>
        <p:nvPicPr>
          <p:cNvPr id="7" name="Jfe3yDTFOc8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330679" y="2086184"/>
            <a:ext cx="6502298" cy="3657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747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 </a:t>
            </a:r>
            <a:r>
              <a:rPr lang="en-US" dirty="0" err="1"/>
              <a:t>attentats</a:t>
            </a:r>
            <a:r>
              <a:rPr lang="en-US" dirty="0"/>
              <a:t> : </a:t>
            </a:r>
            <a:r>
              <a:rPr lang="en-US" dirty="0" err="1"/>
              <a:t>campagne</a:t>
            </a:r>
            <a:r>
              <a:rPr lang="en-US" dirty="0"/>
              <a:t> pour le front national ?</a:t>
            </a:r>
            <a:endParaRPr lang="es-C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1579" y="2015732"/>
            <a:ext cx="9603275" cy="4166859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Marine </a:t>
            </a:r>
            <a:r>
              <a:rPr lang="en-US" dirty="0" err="1"/>
              <a:t>lepen</a:t>
            </a:r>
            <a:r>
              <a:rPr lang="en-US" dirty="0"/>
              <a:t> </a:t>
            </a:r>
            <a:r>
              <a:rPr lang="en-US" sz="1000" dirty="0"/>
              <a:t>0:52 – 2:57</a:t>
            </a:r>
          </a:p>
          <a:p>
            <a:pPr marL="0" indent="0">
              <a:buNone/>
            </a:pPr>
            <a:r>
              <a:rPr lang="en-US" sz="1400" dirty="0"/>
              <a:t>Les </a:t>
            </a:r>
            <a:r>
              <a:rPr lang="en-US" sz="1400" dirty="0" err="1"/>
              <a:t>attentats</a:t>
            </a:r>
            <a:r>
              <a:rPr lang="en-US" sz="1400" dirty="0"/>
              <a:t> de Charlie Hebdo </a:t>
            </a:r>
            <a:r>
              <a:rPr lang="en-US" sz="1400" dirty="0" err="1"/>
              <a:t>ont</a:t>
            </a:r>
            <a:r>
              <a:rPr lang="en-US" sz="1400" dirty="0"/>
              <a:t> </a:t>
            </a:r>
            <a:r>
              <a:rPr lang="fr-FR" sz="1400" dirty="0"/>
              <a:t>été commis par des terroristes français, nés et élevés en France</a:t>
            </a:r>
            <a:endParaRPr lang="fr-FR" sz="1400" b="1" dirty="0"/>
          </a:p>
          <a:p>
            <a:pPr lvl="1"/>
            <a:endParaRPr lang="es-CL" dirty="0"/>
          </a:p>
        </p:txBody>
      </p:sp>
      <p:pic>
        <p:nvPicPr>
          <p:cNvPr id="5" name="V80HXpKJrdI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681216" y="2098859"/>
            <a:ext cx="5427997" cy="2899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23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Bodoni MT" panose="02070603080606020203" pitchFamily="18" charset="0"/>
              </a:rPr>
              <a:t>I] Les </a:t>
            </a:r>
            <a:r>
              <a:rPr lang="en-US" dirty="0" err="1">
                <a:latin typeface="Bodoni MT" panose="02070603080606020203" pitchFamily="18" charset="0"/>
              </a:rPr>
              <a:t>attentats</a:t>
            </a:r>
            <a:r>
              <a:rPr lang="en-US" dirty="0">
                <a:latin typeface="Bodoni MT" panose="02070603080606020203" pitchFamily="18" charset="0"/>
              </a:rPr>
              <a:t> du 13 </a:t>
            </a:r>
            <a:r>
              <a:rPr lang="en-US" dirty="0" err="1">
                <a:latin typeface="Bodoni MT" panose="02070603080606020203" pitchFamily="18" charset="0"/>
              </a:rPr>
              <a:t>Novembre</a:t>
            </a:r>
            <a:r>
              <a:rPr lang="en-US" dirty="0">
                <a:latin typeface="Bodoni MT" panose="02070603080606020203" pitchFamily="18" charset="0"/>
              </a:rPr>
              <a:t> : </a:t>
            </a:r>
            <a:r>
              <a:rPr lang="en-US" sz="2400" dirty="0" err="1">
                <a:latin typeface="Bodoni MT" panose="02070603080606020203" pitchFamily="18" charset="0"/>
              </a:rPr>
              <a:t>une</a:t>
            </a:r>
            <a:r>
              <a:rPr lang="en-US" sz="2400" dirty="0">
                <a:latin typeface="Bodoni MT" panose="02070603080606020203" pitchFamily="18" charset="0"/>
              </a:rPr>
              <a:t> </a:t>
            </a:r>
            <a:r>
              <a:rPr lang="en-US" sz="2400" dirty="0" err="1">
                <a:latin typeface="Bodoni MT" panose="02070603080606020203" pitchFamily="18" charset="0"/>
              </a:rPr>
              <a:t>attaque</a:t>
            </a:r>
            <a:r>
              <a:rPr lang="en-US" sz="2400" dirty="0">
                <a:latin typeface="Bodoni MT" panose="02070603080606020203" pitchFamily="18" charset="0"/>
              </a:rPr>
              <a:t> que </a:t>
            </a:r>
            <a:r>
              <a:rPr lang="en-US" sz="2400" dirty="0" err="1">
                <a:latin typeface="Bodoni MT" panose="02070603080606020203" pitchFamily="18" charset="0"/>
              </a:rPr>
              <a:t>l’on</a:t>
            </a:r>
            <a:r>
              <a:rPr lang="en-US" sz="2400" dirty="0">
                <a:latin typeface="Bodoni MT" panose="02070603080606020203" pitchFamily="18" charset="0"/>
              </a:rPr>
              <a:t> </a:t>
            </a:r>
            <a:r>
              <a:rPr lang="en-US" sz="2400" dirty="0" err="1">
                <a:latin typeface="Bodoni MT" panose="02070603080606020203" pitchFamily="18" charset="0"/>
              </a:rPr>
              <a:t>sentait</a:t>
            </a:r>
            <a:r>
              <a:rPr lang="en-US" sz="2400" dirty="0">
                <a:latin typeface="Bodoni MT" panose="02070603080606020203" pitchFamily="18" charset="0"/>
              </a:rPr>
              <a:t> </a:t>
            </a:r>
            <a:r>
              <a:rPr lang="en-US" sz="2400" dirty="0" err="1">
                <a:latin typeface="Bodoni MT" panose="02070603080606020203" pitchFamily="18" charset="0"/>
              </a:rPr>
              <a:t>venir</a:t>
            </a:r>
            <a:endParaRPr lang="en-US" sz="2400" dirty="0">
              <a:latin typeface="Bodoni MT" panose="020706030806060202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Après l'attentat du Thalys en août, le président </a:t>
            </a:r>
            <a:r>
              <a:rPr lang="fr-FR" b="1" dirty="0"/>
              <a:t>F. Hollande </a:t>
            </a:r>
            <a:r>
              <a:rPr lang="fr-FR" dirty="0"/>
              <a:t>déclare : « </a:t>
            </a:r>
            <a:r>
              <a:rPr lang="fr-FR" i="1" dirty="0">
                <a:solidFill>
                  <a:srgbClr val="C00000"/>
                </a:solidFill>
              </a:rPr>
              <a:t>Nous devons nous préparer à d'autres assauts et donc nous protéger</a:t>
            </a:r>
            <a:r>
              <a:rPr lang="fr-FR" dirty="0"/>
              <a:t>. »</a:t>
            </a:r>
          </a:p>
          <a:p>
            <a:r>
              <a:rPr lang="fr-FR" dirty="0"/>
              <a:t>Quelques semaines avant les attaques, </a:t>
            </a:r>
            <a:r>
              <a:rPr lang="fr-FR" b="1" dirty="0"/>
              <a:t>Marc </a:t>
            </a:r>
            <a:r>
              <a:rPr lang="fr-FR" b="1" dirty="0" err="1"/>
              <a:t>Trévidic</a:t>
            </a:r>
            <a:r>
              <a:rPr lang="fr-FR" b="1" dirty="0"/>
              <a:t> </a:t>
            </a:r>
            <a:r>
              <a:rPr lang="fr-FR" dirty="0"/>
              <a:t>(juge du pôle antiterroriste) avertissait également : « </a:t>
            </a:r>
            <a:r>
              <a:rPr lang="fr-FR" i="1" dirty="0">
                <a:solidFill>
                  <a:srgbClr val="C00000"/>
                </a:solidFill>
              </a:rPr>
              <a:t>Les jours les plus sombres sont devant nous […] Ils [les terroristes] sont en train de penser à quelque chose de bien plus large, visant en tout premier lieu l’Hexagone</a:t>
            </a:r>
            <a:r>
              <a:rPr lang="fr-FR" dirty="0"/>
              <a:t> »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1781" y="4114800"/>
            <a:ext cx="2803655" cy="1875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339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1689" y="785125"/>
            <a:ext cx="9603275" cy="1049235"/>
          </a:xfrm>
        </p:spPr>
        <p:txBody>
          <a:bodyPr/>
          <a:lstStyle/>
          <a:p>
            <a:r>
              <a:rPr lang="en-US" dirty="0"/>
              <a:t>Un </a:t>
            </a:r>
            <a:r>
              <a:rPr lang="en-US" dirty="0" err="1"/>
              <a:t>discours</a:t>
            </a:r>
            <a:r>
              <a:rPr lang="en-US" dirty="0"/>
              <a:t> qui </a:t>
            </a:r>
            <a:r>
              <a:rPr lang="fr-FR" dirty="0"/>
              <a:t>plaît de plus en plus</a:t>
            </a:r>
            <a:endParaRPr lang="es-CL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4794" y="2703085"/>
            <a:ext cx="3599251" cy="251947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226" y="2294616"/>
            <a:ext cx="2994671" cy="299467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761838" y="1976070"/>
            <a:ext cx="349237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Sondage</a:t>
            </a:r>
            <a:r>
              <a:rPr lang="en-US" sz="1600" dirty="0"/>
              <a:t> de </a:t>
            </a:r>
            <a:r>
              <a:rPr lang="en-US" sz="1600" dirty="0" err="1"/>
              <a:t>popularit</a:t>
            </a:r>
            <a:r>
              <a:rPr lang="es-CL" sz="1600" dirty="0"/>
              <a:t>é du 22 </a:t>
            </a:r>
            <a:r>
              <a:rPr lang="es-CL" sz="1600" dirty="0" err="1"/>
              <a:t>décembre</a:t>
            </a:r>
            <a:r>
              <a:rPr lang="es-CL" sz="1600" dirty="0"/>
              <a:t> 2015 :</a:t>
            </a:r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/>
              <a:t>l’ancient</a:t>
            </a:r>
            <a:r>
              <a:rPr lang="en-US" sz="1600" dirty="0"/>
              <a:t> </a:t>
            </a:r>
            <a:r>
              <a:rPr lang="en-US" sz="1600" dirty="0" err="1"/>
              <a:t>pr</a:t>
            </a:r>
            <a:r>
              <a:rPr lang="es-CL" sz="1600" dirty="0" err="1"/>
              <a:t>ésident</a:t>
            </a:r>
            <a:r>
              <a:rPr lang="es-CL" sz="1600" dirty="0"/>
              <a:t> N. Sarkozy :    21%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Marine </a:t>
            </a:r>
            <a:r>
              <a:rPr lang="en-US" sz="1600" dirty="0" err="1"/>
              <a:t>Lepen</a:t>
            </a:r>
            <a:r>
              <a:rPr lang="en-US" sz="1600" dirty="0"/>
              <a:t> : </a:t>
            </a:r>
          </a:p>
          <a:p>
            <a:r>
              <a:rPr lang="en-US" sz="1600" dirty="0"/>
              <a:t>     24%</a:t>
            </a:r>
            <a:endParaRPr lang="es-CL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8871457" y="4035559"/>
            <a:ext cx="327313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Lors</a:t>
            </a:r>
            <a:r>
              <a:rPr lang="en-US" sz="1600" dirty="0"/>
              <a:t> des </a:t>
            </a:r>
            <a:r>
              <a:rPr lang="es-CL" sz="1600" dirty="0" err="1"/>
              <a:t>élections</a:t>
            </a:r>
            <a:r>
              <a:rPr lang="es-CL" sz="1600" dirty="0"/>
              <a:t> </a:t>
            </a:r>
            <a:r>
              <a:rPr lang="es-CL" sz="1600" dirty="0" err="1"/>
              <a:t>présidentielles</a:t>
            </a:r>
            <a:r>
              <a:rPr lang="es-CL" sz="1600" dirty="0"/>
              <a:t> de 2012, le FN atteint17,9% des </a:t>
            </a:r>
            <a:r>
              <a:rPr lang="es-CL" sz="1600" dirty="0" err="1"/>
              <a:t>voix</a:t>
            </a:r>
            <a:r>
              <a:rPr lang="es-CL" sz="1600" dirty="0"/>
              <a:t> </a:t>
            </a:r>
          </a:p>
          <a:p>
            <a:r>
              <a:rPr lang="es-CL" sz="1600" b="1" dirty="0"/>
              <a:t>* </a:t>
            </a:r>
            <a:r>
              <a:rPr lang="es-CL" sz="1600" dirty="0"/>
              <a:t>le </a:t>
            </a:r>
            <a:r>
              <a:rPr lang="es-CL" sz="1600" dirty="0" err="1"/>
              <a:t>meilleur</a:t>
            </a:r>
            <a:r>
              <a:rPr lang="es-CL" sz="1600" dirty="0"/>
              <a:t> </a:t>
            </a:r>
            <a:r>
              <a:rPr lang="es-CL" sz="1600" dirty="0" err="1"/>
              <a:t>résultat</a:t>
            </a:r>
            <a:r>
              <a:rPr lang="es-CL" sz="1600" dirty="0"/>
              <a:t> du </a:t>
            </a:r>
            <a:r>
              <a:rPr lang="es-CL" sz="1600" dirty="0" err="1"/>
              <a:t>parti</a:t>
            </a:r>
            <a:r>
              <a:rPr lang="es-CL" sz="1600" dirty="0"/>
              <a:t> </a:t>
            </a:r>
            <a:r>
              <a:rPr lang="es-CL" sz="1600" dirty="0" err="1"/>
              <a:t>au</a:t>
            </a:r>
            <a:r>
              <a:rPr lang="es-CL" sz="1600" dirty="0"/>
              <a:t> 1er tour </a:t>
            </a:r>
          </a:p>
          <a:p>
            <a:r>
              <a:rPr lang="en-US" sz="1600" b="1" dirty="0"/>
              <a:t>*</a:t>
            </a:r>
            <a:r>
              <a:rPr lang="en-US" sz="1600" dirty="0"/>
              <a:t> </a:t>
            </a:r>
            <a:r>
              <a:rPr lang="en-US" sz="1600" dirty="0" err="1"/>
              <a:t>sorti</a:t>
            </a:r>
            <a:r>
              <a:rPr lang="en-US" sz="1600" dirty="0"/>
              <a:t> 3</a:t>
            </a:r>
            <a:r>
              <a:rPr lang="es-CL" sz="1600" dirty="0"/>
              <a:t>è</a:t>
            </a:r>
            <a:r>
              <a:rPr lang="en-US" sz="1600" dirty="0"/>
              <a:t>me de l’</a:t>
            </a:r>
            <a:r>
              <a:rPr lang="es-CL" sz="1600" dirty="0" err="1"/>
              <a:t>élection</a:t>
            </a:r>
            <a:r>
              <a:rPr lang="es-CL" sz="1600" dirty="0"/>
              <a:t> </a:t>
            </a:r>
            <a:r>
              <a:rPr lang="es-CL" sz="1600" dirty="0" err="1"/>
              <a:t>présidentielle</a:t>
            </a:r>
            <a:endParaRPr lang="es-CL" sz="1600" dirty="0"/>
          </a:p>
        </p:txBody>
      </p:sp>
    </p:spTree>
    <p:extLst>
      <p:ext uri="{BB962C8B-B14F-4D97-AF65-F5344CB8AC3E}">
        <p14:creationId xmlns:p14="http://schemas.microsoft.com/office/powerpoint/2010/main" val="2507396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latin typeface="Bodoni MT" panose="02070603080606020203" pitchFamily="18" charset="0"/>
                <a:sym typeface="Wingdings" panose="05000000000000000000" pitchFamily="2" charset="2"/>
              </a:rPr>
              <a:t>L’é</a:t>
            </a:r>
            <a:r>
              <a:rPr lang="fr-FR" dirty="0">
                <a:latin typeface="Bodoni MT" panose="02070603080606020203" pitchFamily="18" charset="0"/>
              </a:rPr>
              <a:t>tat d’urgence et ses </a:t>
            </a:r>
            <a:r>
              <a:rPr lang="fr-FR" dirty="0" err="1">
                <a:latin typeface="Bodoni MT" panose="02070603080606020203" pitchFamily="18" charset="0"/>
              </a:rPr>
              <a:t>probl</a:t>
            </a:r>
            <a:r>
              <a:rPr lang="es-CL" dirty="0" err="1">
                <a:latin typeface="Bodoni MT" panose="02070603080606020203" pitchFamily="18" charset="0"/>
              </a:rPr>
              <a:t>èmes</a:t>
            </a:r>
            <a:r>
              <a:rPr lang="es-CL" dirty="0">
                <a:latin typeface="Bodoni MT" panose="02070603080606020203" pitchFamily="18" charset="0"/>
              </a:rPr>
              <a:t> : </a:t>
            </a:r>
            <a:r>
              <a:rPr lang="es-CL" sz="2200" dirty="0" err="1">
                <a:latin typeface="Bodoni MT" panose="02070603080606020203" pitchFamily="18" charset="0"/>
              </a:rPr>
              <a:t>qu’est</a:t>
            </a:r>
            <a:r>
              <a:rPr lang="es-CL" sz="2200" dirty="0">
                <a:latin typeface="Bodoni MT" panose="02070603080606020203" pitchFamily="18" charset="0"/>
              </a:rPr>
              <a:t>-ce que </a:t>
            </a:r>
            <a:r>
              <a:rPr lang="fr-FR" sz="2200" dirty="0">
                <a:latin typeface="Bodoni MT" panose="02070603080606020203" pitchFamily="18" charset="0"/>
                <a:sym typeface="Wingdings" panose="05000000000000000000" pitchFamily="2" charset="2"/>
              </a:rPr>
              <a:t>L’é</a:t>
            </a:r>
            <a:r>
              <a:rPr lang="fr-FR" sz="2200" dirty="0">
                <a:latin typeface="Bodoni MT" panose="02070603080606020203" pitchFamily="18" charset="0"/>
              </a:rPr>
              <a:t>tat d’urgence ?</a:t>
            </a:r>
            <a:r>
              <a:rPr lang="fr-FR" dirty="0">
                <a:latin typeface="Bodoni MT" panose="02070603080606020203" pitchFamily="18" charset="0"/>
              </a:rPr>
              <a:t/>
            </a:r>
            <a:br>
              <a:rPr lang="fr-FR" dirty="0">
                <a:latin typeface="Bodoni MT" panose="02070603080606020203" pitchFamily="18" charset="0"/>
              </a:rPr>
            </a:br>
            <a:endParaRPr lang="es-C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u="sng" dirty="0">
                <a:latin typeface="Bodoni MT" panose="02070603080606020203" pitchFamily="18" charset="0"/>
              </a:rPr>
              <a:t>D</a:t>
            </a:r>
            <a:r>
              <a:rPr lang="es-CL" u="sng" dirty="0" err="1">
                <a:latin typeface="Bodoni MT" panose="02070603080606020203" pitchFamily="18" charset="0"/>
              </a:rPr>
              <a:t>éfinition</a:t>
            </a:r>
            <a:r>
              <a:rPr lang="es-CL" u="sng" dirty="0">
                <a:latin typeface="Bodoni MT" panose="02070603080606020203" pitchFamily="18" charset="0"/>
              </a:rPr>
              <a:t> :</a:t>
            </a:r>
          </a:p>
          <a:p>
            <a:pPr marL="0" indent="0">
              <a:buNone/>
            </a:pPr>
            <a:r>
              <a:rPr lang="fr-FR" dirty="0"/>
              <a:t>« </a:t>
            </a:r>
            <a:r>
              <a:rPr lang="fr-FR" i="1" dirty="0">
                <a:solidFill>
                  <a:srgbClr val="C00000"/>
                </a:solidFill>
              </a:rPr>
              <a:t>L'état d'urgence désigne un régime </a:t>
            </a:r>
            <a:r>
              <a:rPr lang="fr-FR" i="1" dirty="0" smtClean="0">
                <a:solidFill>
                  <a:srgbClr val="C00000"/>
                </a:solidFill>
              </a:rPr>
              <a:t>exceptionnel […] </a:t>
            </a:r>
            <a:r>
              <a:rPr lang="fr-FR" i="1" dirty="0">
                <a:solidFill>
                  <a:srgbClr val="C00000"/>
                </a:solidFill>
              </a:rPr>
              <a:t>en cas d'atteinte grave à l'ordre public, de troubles graves ou de calamités nationales. Il se traduit par un renforcement des pouvoirs de l'autorité administrative, […], des restrictions de certaines libertés publiques ou individuelles pour des personnes considérées comme dangereuses […] L'état d'urgence peut être proclamé sur tout le territoire ou sur une partie de celui-ci. [...]</a:t>
            </a:r>
            <a:r>
              <a:rPr lang="fr-FR" dirty="0">
                <a:solidFill>
                  <a:srgbClr val="000000"/>
                </a:solidFill>
              </a:rPr>
              <a:t> » </a:t>
            </a:r>
            <a:r>
              <a:rPr lang="fr-FR" sz="1600" dirty="0"/>
              <a:t>La Toupie dictionnaire</a:t>
            </a:r>
            <a:endParaRPr lang="es-CL" sz="1600" dirty="0"/>
          </a:p>
        </p:txBody>
      </p:sp>
    </p:spTree>
    <p:extLst>
      <p:ext uri="{BB962C8B-B14F-4D97-AF65-F5344CB8AC3E}">
        <p14:creationId xmlns:p14="http://schemas.microsoft.com/office/powerpoint/2010/main" val="1574955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Quelques</a:t>
            </a:r>
            <a:r>
              <a:rPr lang="en-US" dirty="0"/>
              <a:t> points pol</a:t>
            </a:r>
            <a:r>
              <a:rPr lang="es-CL" dirty="0" err="1"/>
              <a:t>émiques</a:t>
            </a:r>
            <a:r>
              <a:rPr lang="es-CL" dirty="0"/>
              <a:t> </a:t>
            </a:r>
            <a:r>
              <a:rPr lang="en-US" dirty="0"/>
              <a:t>sur l’</a:t>
            </a:r>
            <a:r>
              <a:rPr lang="es-CL" dirty="0"/>
              <a:t> é</a:t>
            </a:r>
            <a:r>
              <a:rPr lang="en-US" dirty="0"/>
              <a:t>tat </a:t>
            </a:r>
            <a:r>
              <a:rPr lang="en-US" dirty="0" err="1"/>
              <a:t>d’urgence</a:t>
            </a:r>
            <a:endParaRPr lang="es-CL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173619" y="2230781"/>
            <a:ext cx="11552643" cy="3493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</a:pPr>
            <a:r>
              <a:rPr lang="es-CL" altLang="es-CL" sz="1700" b="1" u="sng" dirty="0" err="1">
                <a:solidFill>
                  <a:srgbClr val="0070C0"/>
                </a:solidFill>
                <a:latin typeface="Bodoni MT" panose="02070603080606020203" pitchFamily="18" charset="0"/>
                <a:cs typeface="Arial" panose="020B0604020202020204" pitchFamily="34" charset="0"/>
              </a:rPr>
              <a:t>L</a:t>
            </a:r>
            <a:r>
              <a:rPr kumimoji="0" lang="es-CL" altLang="es-CL" sz="1700" b="1" i="0" u="sng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’interdiction</a:t>
            </a:r>
            <a:r>
              <a:rPr kumimoji="0" lang="es-CL" altLang="es-CL" sz="1700" b="1" i="0" u="sng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de </a:t>
            </a:r>
            <a:r>
              <a:rPr kumimoji="0" lang="es-CL" altLang="es-CL" sz="1700" b="1" i="0" u="sng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manifester</a:t>
            </a:r>
            <a:endParaRPr kumimoji="0" lang="es-CL" altLang="es-CL" sz="1700" b="1" i="0" u="sng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Bodoni MT" panose="02070603080606020203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kumimoji="0" lang="es-CL" altLang="es-CL" sz="1700" b="1" i="0" u="sng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Bodoni MT" panose="02070603080606020203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L" altLang="es-CL" sz="1700" b="0" i="0" u="none" strike="noStrike" cap="none" normalizeH="0" baseline="0" dirty="0">
                <a:ln>
                  <a:noFill/>
                </a:ln>
                <a:solidFill>
                  <a:srgbClr val="252525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	</a:t>
            </a:r>
            <a:r>
              <a:rPr kumimoji="0" lang="es-CL" altLang="es-CL" sz="1700" b="0" i="0" u="none" strike="noStrike" cap="none" normalizeH="0" baseline="0" dirty="0" err="1">
                <a:ln>
                  <a:noFill/>
                </a:ln>
                <a:solidFill>
                  <a:srgbClr val="252525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Différents</a:t>
            </a:r>
            <a:r>
              <a:rPr kumimoji="0" lang="es-CL" altLang="es-CL" sz="1700" b="0" i="0" u="none" strike="noStrike" cap="none" normalizeH="0" baseline="0" dirty="0">
                <a:ln>
                  <a:noFill/>
                </a:ln>
                <a:solidFill>
                  <a:srgbClr val="252525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</a:t>
            </a:r>
            <a:r>
              <a:rPr kumimoji="0" lang="es-CL" altLang="es-CL" sz="1700" b="0" i="0" u="none" strike="noStrike" cap="none" normalizeH="0" baseline="0" dirty="0" err="1">
                <a:ln>
                  <a:noFill/>
                </a:ln>
                <a:solidFill>
                  <a:srgbClr val="252525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mouvements</a:t>
            </a:r>
            <a:r>
              <a:rPr kumimoji="0" lang="es-CL" altLang="es-CL" sz="1700" b="0" i="0" u="none" strike="noStrike" cap="none" normalizeH="0" baseline="0" dirty="0">
                <a:ln>
                  <a:noFill/>
                </a:ln>
                <a:solidFill>
                  <a:srgbClr val="252525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</a:t>
            </a:r>
            <a:r>
              <a:rPr kumimoji="0" lang="es-CL" altLang="es-CL" sz="1700" b="0" i="0" u="none" strike="noStrike" cap="none" normalizeH="0" baseline="0" dirty="0" err="1">
                <a:ln>
                  <a:noFill/>
                </a:ln>
                <a:solidFill>
                  <a:srgbClr val="252525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ont</a:t>
            </a:r>
            <a:r>
              <a:rPr kumimoji="0" lang="es-CL" altLang="es-CL" sz="1700" b="0" i="0" u="none" strike="noStrike" cap="none" normalizeH="0" baseline="0" dirty="0">
                <a:ln>
                  <a:noFill/>
                </a:ln>
                <a:solidFill>
                  <a:srgbClr val="252525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lancé un </a:t>
            </a:r>
            <a:r>
              <a:rPr kumimoji="0" lang="es-CL" altLang="es-CL" sz="1700" b="0" i="0" u="none" strike="noStrike" cap="none" normalizeH="0" baseline="0" dirty="0" err="1">
                <a:ln>
                  <a:noFill/>
                </a:ln>
                <a:solidFill>
                  <a:srgbClr val="252525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appel</a:t>
            </a:r>
            <a:r>
              <a:rPr kumimoji="0" lang="es-CL" altLang="es-CL" sz="1700" b="0" i="0" u="none" strike="noStrike" cap="none" normalizeH="0" baseline="0" dirty="0">
                <a:ln>
                  <a:noFill/>
                </a:ln>
                <a:solidFill>
                  <a:srgbClr val="252525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à la liberté </a:t>
            </a:r>
            <a:r>
              <a:rPr kumimoji="0" lang="es-CL" altLang="es-CL" sz="1700" b="0" i="0" u="none" strike="noStrike" cap="none" normalizeH="0" baseline="0" dirty="0" err="1">
                <a:ln>
                  <a:noFill/>
                </a:ln>
                <a:solidFill>
                  <a:srgbClr val="252525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pendant</a:t>
            </a:r>
            <a:r>
              <a:rPr kumimoji="0" lang="es-CL" altLang="es-CL" sz="1700" b="0" i="0" u="none" strike="noStrike" cap="none" normalizeH="0" baseline="0" dirty="0">
                <a:ln>
                  <a:noFill/>
                </a:ln>
                <a:solidFill>
                  <a:srgbClr val="252525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</a:t>
            </a:r>
            <a:r>
              <a:rPr kumimoji="0" lang="es-CL" altLang="es-CL" sz="1700" b="0" i="0" u="none" strike="noStrike" cap="none" normalizeH="0" baseline="0" dirty="0" err="1">
                <a:ln>
                  <a:noFill/>
                </a:ln>
                <a:solidFill>
                  <a:srgbClr val="252525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l'état</a:t>
            </a:r>
            <a:r>
              <a:rPr kumimoji="0" lang="es-CL" altLang="es-CL" sz="1700" b="0" i="0" u="none" strike="noStrike" cap="none" normalizeH="0" baseline="0" dirty="0">
                <a:ln>
                  <a:noFill/>
                </a:ln>
                <a:solidFill>
                  <a:srgbClr val="252525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</a:t>
            </a:r>
            <a:r>
              <a:rPr kumimoji="0" lang="es-CL" altLang="es-CL" sz="1700" b="0" i="0" u="none" strike="noStrike" cap="none" normalizeH="0" baseline="0" dirty="0" err="1">
                <a:ln>
                  <a:noFill/>
                </a:ln>
                <a:solidFill>
                  <a:srgbClr val="252525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d'urgence</a:t>
            </a:r>
            <a:r>
              <a:rPr kumimoji="0" lang="es-CL" altLang="es-CL" sz="1700" b="0" i="0" u="none" strike="noStrike" cap="none" normalizeH="0" baseline="0" dirty="0">
                <a:ln>
                  <a:noFill/>
                </a:ln>
                <a:solidFill>
                  <a:srgbClr val="252525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</a:t>
            </a:r>
            <a:r>
              <a:rPr kumimoji="0" lang="es-CL" altLang="es-CL" sz="1700" b="0" i="0" u="none" strike="noStrike" cap="none" normalizeH="0" baseline="0" dirty="0" err="1">
                <a:ln>
                  <a:noFill/>
                </a:ln>
                <a:solidFill>
                  <a:srgbClr val="252525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exigeant</a:t>
            </a:r>
            <a:r>
              <a:rPr kumimoji="0" lang="es-CL" altLang="es-CL" sz="1700" b="0" i="0" u="none" strike="noStrike" cap="none" normalizeH="0" baseline="0" dirty="0">
                <a:ln>
                  <a:noFill/>
                </a:ln>
                <a:solidFill>
                  <a:srgbClr val="252525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« </a:t>
            </a:r>
            <a:r>
              <a:rPr kumimoji="0" lang="es-CL" altLang="es-CL" sz="1700" b="0" i="1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la </a:t>
            </a:r>
            <a:r>
              <a:rPr kumimoji="0" lang="es-CL" altLang="es-CL" sz="1700" b="0" i="1" u="none" strike="noStrike" cap="none" normalizeH="0" baseline="0" dirty="0" err="1">
                <a:ln>
                  <a:noFill/>
                </a:ln>
                <a:solidFill>
                  <a:srgbClr val="C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levée</a:t>
            </a:r>
            <a:r>
              <a:rPr kumimoji="0" lang="es-CL" altLang="es-CL" sz="1700" b="0" i="1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des </a:t>
            </a:r>
            <a:r>
              <a:rPr kumimoji="0" lang="es-CL" altLang="es-CL" sz="1700" b="0" i="1" u="none" strike="noStrike" cap="none" normalizeH="0" baseline="0" dirty="0" err="1">
                <a:ln>
                  <a:noFill/>
                </a:ln>
                <a:solidFill>
                  <a:srgbClr val="C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interdictions</a:t>
            </a:r>
            <a:r>
              <a:rPr kumimoji="0" lang="es-CL" altLang="es-CL" sz="1700" b="0" i="1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de </a:t>
            </a:r>
            <a:r>
              <a:rPr kumimoji="0" lang="es-CL" altLang="es-CL" sz="1700" b="0" i="1" u="none" strike="noStrike" cap="none" normalizeH="0" baseline="0" dirty="0" err="1">
                <a:ln>
                  <a:noFill/>
                </a:ln>
                <a:solidFill>
                  <a:srgbClr val="C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manifester</a:t>
            </a:r>
            <a:r>
              <a:rPr kumimoji="0" lang="es-CL" altLang="es-CL" sz="1700" b="0" i="0" u="none" strike="noStrike" cap="none" normalizeH="0" baseline="0" dirty="0">
                <a:ln>
                  <a:noFill/>
                </a:ln>
                <a:solidFill>
                  <a:srgbClr val="252525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 »</a:t>
            </a:r>
            <a:endParaRPr kumimoji="0" lang="es-CL" altLang="es-CL" sz="1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Bodoni MT" panose="02070603080606020203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altLang="es-CL" sz="1700" b="1" i="0" u="none" strike="noStrike" cap="none" normalizeH="0" baseline="0" dirty="0">
              <a:ln>
                <a:noFill/>
              </a:ln>
              <a:solidFill>
                <a:srgbClr val="16212C"/>
              </a:solidFill>
              <a:effectLst/>
              <a:latin typeface="Bodoni MT" panose="02070603080606020203" pitchFamily="18" charset="0"/>
              <a:cs typeface="Arial" panose="020B060402020202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 startAt="2"/>
              <a:tabLst/>
            </a:pPr>
            <a:r>
              <a:rPr kumimoji="0" lang="es-CL" altLang="es-CL" sz="1700" b="1" i="0" u="sng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La </a:t>
            </a:r>
            <a:r>
              <a:rPr kumimoji="0" lang="es-CL" altLang="es-CL" sz="1700" b="1" i="0" u="sng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déchéance</a:t>
            </a:r>
            <a:r>
              <a:rPr kumimoji="0" lang="es-CL" altLang="es-CL" sz="1700" b="1" i="0" u="sng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de </a:t>
            </a:r>
            <a:r>
              <a:rPr kumimoji="0" lang="es-CL" altLang="es-CL" sz="1700" b="1" i="0" u="sng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nationalité</a:t>
            </a:r>
            <a:r>
              <a:rPr kumimoji="0" lang="es-CL" altLang="es-CL" sz="1700" b="1" i="0" u="sng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</a:t>
            </a:r>
            <a:r>
              <a:rPr kumimoji="0" lang="es-CL" altLang="es-CL" sz="1700" b="1" i="0" u="sng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étendue</a:t>
            </a:r>
            <a:r>
              <a:rPr kumimoji="0" lang="es-CL" altLang="es-CL" sz="1700" b="1" i="0" u="sng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</a:t>
            </a:r>
            <a:r>
              <a:rPr kumimoji="0" lang="es-CL" altLang="es-CL" sz="1700" b="1" i="0" u="sng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aux</a:t>
            </a:r>
            <a:r>
              <a:rPr kumimoji="0" lang="es-CL" altLang="es-CL" sz="1700" b="1" i="0" u="sng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</a:t>
            </a:r>
            <a:r>
              <a:rPr kumimoji="0" lang="es-CL" altLang="es-CL" sz="1700" b="1" i="0" u="sng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binationaux</a:t>
            </a:r>
            <a:r>
              <a:rPr kumimoji="0" lang="es-CL" altLang="es-CL" sz="1700" b="1" i="0" u="sng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« </a:t>
            </a:r>
            <a:r>
              <a:rPr kumimoji="0" lang="es-CL" altLang="es-CL" sz="1700" b="1" i="0" u="sng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nés</a:t>
            </a:r>
            <a:r>
              <a:rPr kumimoji="0" lang="es-CL" altLang="es-CL" sz="1700" b="1" i="0" u="sng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</a:t>
            </a:r>
            <a:r>
              <a:rPr kumimoji="0" lang="es-CL" altLang="es-CL" sz="1700" b="1" i="0" u="sng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Français</a:t>
            </a:r>
            <a:r>
              <a:rPr kumimoji="0" lang="es-CL" altLang="es-CL" sz="1700" b="1" i="0" u="sng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kumimoji="0" lang="es-CL" altLang="es-CL" sz="1700" b="1" i="0" u="sng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Bodoni MT" panose="02070603080606020203" pitchFamily="18" charset="0"/>
            </a:endParaRPr>
          </a:p>
          <a:p>
            <a:pPr marL="0" lvl="0" indent="0">
              <a:lnSpc>
                <a:spcPct val="100000"/>
              </a:lnSpc>
              <a:buClrTx/>
              <a:buSzTx/>
              <a:buNone/>
            </a:pPr>
            <a:r>
              <a:rPr kumimoji="0" lang="es-CL" altLang="es-CL" sz="1700" b="0" i="0" u="none" strike="noStrike" cap="none" normalizeH="0" baseline="0" dirty="0">
                <a:ln>
                  <a:noFill/>
                </a:ln>
                <a:solidFill>
                  <a:srgbClr val="16212C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	La </a:t>
            </a:r>
            <a:r>
              <a:rPr kumimoji="0" lang="es-CL" altLang="es-CL" sz="1700" b="0" i="0" u="none" strike="noStrike" cap="none" normalizeH="0" baseline="0" dirty="0" err="1">
                <a:ln>
                  <a:noFill/>
                </a:ln>
                <a:solidFill>
                  <a:srgbClr val="16212C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déchéance</a:t>
            </a:r>
            <a:r>
              <a:rPr kumimoji="0" lang="es-CL" altLang="es-CL" sz="1700" b="0" i="0" u="none" strike="noStrike" cap="none" normalizeH="0" baseline="0" dirty="0">
                <a:ln>
                  <a:noFill/>
                </a:ln>
                <a:solidFill>
                  <a:srgbClr val="16212C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de </a:t>
            </a:r>
            <a:r>
              <a:rPr kumimoji="0" lang="es-CL" altLang="es-CL" sz="1700" b="0" i="0" u="none" strike="noStrike" cap="none" normalizeH="0" baseline="0" dirty="0" err="1">
                <a:ln>
                  <a:noFill/>
                </a:ln>
                <a:solidFill>
                  <a:srgbClr val="16212C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nationalité</a:t>
            </a:r>
            <a:r>
              <a:rPr kumimoji="0" lang="es-CL" altLang="es-CL" sz="1700" b="0" i="0" u="none" strike="noStrike" cap="none" normalizeH="0" baseline="0" dirty="0">
                <a:ln>
                  <a:noFill/>
                </a:ln>
                <a:solidFill>
                  <a:srgbClr val="16212C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</a:t>
            </a:r>
            <a:r>
              <a:rPr kumimoji="0" lang="es-CL" altLang="es-CL" sz="1700" b="0" i="0" u="none" strike="noStrike" cap="none" normalizeH="0" baseline="0" dirty="0" err="1">
                <a:ln>
                  <a:noFill/>
                </a:ln>
                <a:solidFill>
                  <a:srgbClr val="16212C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ne</a:t>
            </a:r>
            <a:r>
              <a:rPr kumimoji="0" lang="es-CL" altLang="es-CL" sz="1700" b="0" i="0" u="none" strike="noStrike" cap="none" normalizeH="0" baseline="0" dirty="0">
                <a:ln>
                  <a:noFill/>
                </a:ln>
                <a:solidFill>
                  <a:srgbClr val="16212C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</a:t>
            </a:r>
            <a:r>
              <a:rPr kumimoji="0" lang="es-CL" altLang="es-CL" sz="1700" b="0" i="0" u="none" strike="noStrike" cap="none" normalizeH="0" baseline="0" dirty="0" err="1">
                <a:ln>
                  <a:noFill/>
                </a:ln>
                <a:solidFill>
                  <a:srgbClr val="16212C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peut</a:t>
            </a:r>
            <a:r>
              <a:rPr kumimoji="0" lang="es-CL" altLang="es-CL" sz="1700" b="0" i="0" u="none" strike="noStrike" cap="none" normalizeH="0" baseline="0" dirty="0">
                <a:ln>
                  <a:noFill/>
                </a:ln>
                <a:solidFill>
                  <a:srgbClr val="16212C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« </a:t>
            </a:r>
            <a:r>
              <a:rPr kumimoji="0" lang="es-CL" altLang="es-CL" sz="1700" b="0" i="1" u="none" strike="noStrike" cap="none" normalizeH="0" baseline="0" dirty="0" err="1">
                <a:ln>
                  <a:noFill/>
                </a:ln>
                <a:solidFill>
                  <a:srgbClr val="C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pas</a:t>
            </a:r>
            <a:r>
              <a:rPr kumimoji="0" lang="es-CL" altLang="es-CL" sz="1700" b="0" i="1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</a:t>
            </a:r>
            <a:r>
              <a:rPr kumimoji="0" lang="es-CL" altLang="es-CL" sz="1700" b="0" i="1" u="none" strike="noStrike" cap="none" normalizeH="0" baseline="0" dirty="0" err="1">
                <a:ln>
                  <a:noFill/>
                </a:ln>
                <a:solidFill>
                  <a:srgbClr val="C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avoir</a:t>
            </a:r>
            <a:r>
              <a:rPr kumimoji="0" lang="es-CL" altLang="es-CL" sz="1700" b="0" i="1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</a:t>
            </a:r>
            <a:r>
              <a:rPr kumimoji="0" lang="es-CL" altLang="es-CL" sz="1700" b="0" i="1" u="none" strike="noStrike" cap="none" normalizeH="0" baseline="0" dirty="0" err="1">
                <a:ln>
                  <a:noFill/>
                </a:ln>
                <a:solidFill>
                  <a:srgbClr val="C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pour</a:t>
            </a:r>
            <a:r>
              <a:rPr kumimoji="0" lang="es-CL" altLang="es-CL" sz="1700" b="0" i="1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</a:t>
            </a:r>
            <a:r>
              <a:rPr kumimoji="0" lang="es-CL" altLang="es-CL" sz="1700" b="0" i="1" u="none" strike="noStrike" cap="none" normalizeH="0" baseline="0" dirty="0" err="1">
                <a:ln>
                  <a:noFill/>
                </a:ln>
                <a:solidFill>
                  <a:srgbClr val="C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résultat</a:t>
            </a:r>
            <a:r>
              <a:rPr kumimoji="0" lang="es-CL" altLang="es-CL" sz="1700" b="0" i="1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de </a:t>
            </a:r>
            <a:r>
              <a:rPr kumimoji="0" lang="es-CL" altLang="es-CL" sz="1700" b="0" i="1" u="none" strike="noStrike" cap="none" normalizeH="0" baseline="0" dirty="0" err="1">
                <a:ln>
                  <a:noFill/>
                </a:ln>
                <a:solidFill>
                  <a:srgbClr val="C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rendre</a:t>
            </a:r>
            <a:r>
              <a:rPr kumimoji="0" lang="es-CL" altLang="es-CL" sz="1700" b="0" i="1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</a:t>
            </a:r>
            <a:r>
              <a:rPr kumimoji="0" lang="es-CL" altLang="es-CL" sz="1700" b="0" i="1" u="none" strike="noStrike" cap="none" normalizeH="0" baseline="0" dirty="0" err="1">
                <a:ln>
                  <a:noFill/>
                </a:ln>
                <a:solidFill>
                  <a:srgbClr val="C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quelqu’un</a:t>
            </a:r>
            <a:r>
              <a:rPr kumimoji="0" lang="es-CL" altLang="es-CL" sz="1700" b="0" i="1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</a:t>
            </a:r>
            <a:r>
              <a:rPr kumimoji="0" lang="es-CL" altLang="es-CL" sz="1700" b="0" i="1" u="none" strike="noStrike" cap="none" normalizeH="0" baseline="0" dirty="0" err="1">
                <a:ln>
                  <a:noFill/>
                </a:ln>
                <a:solidFill>
                  <a:srgbClr val="C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apatride</a:t>
            </a:r>
            <a:r>
              <a:rPr kumimoji="0" lang="es-CL" altLang="es-CL" sz="1700" b="0" i="1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</a:t>
            </a:r>
            <a:r>
              <a:rPr kumimoji="0" lang="es-CL" altLang="es-CL" sz="1700" b="0" i="0" u="none" strike="noStrike" cap="none" normalizeH="0" baseline="0" dirty="0">
                <a:ln>
                  <a:noFill/>
                </a:ln>
                <a:solidFill>
                  <a:srgbClr val="16212C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». </a:t>
            </a:r>
            <a:r>
              <a:rPr kumimoji="0" lang="es-CL" altLang="es-CL" sz="1700" b="0" i="0" u="none" strike="noStrike" cap="none" normalizeH="0" baseline="0" dirty="0" err="1" smtClean="0">
                <a:ln>
                  <a:noFill/>
                </a:ln>
                <a:solidFill>
                  <a:srgbClr val="16212C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Aujourd’hui</a:t>
            </a:r>
            <a:r>
              <a:rPr kumimoji="0" lang="es-CL" altLang="es-CL" sz="1700" b="0" i="0" u="none" strike="noStrike" cap="none" normalizeH="0" baseline="0" dirty="0" smtClean="0">
                <a:ln>
                  <a:noFill/>
                </a:ln>
                <a:solidFill>
                  <a:srgbClr val="16212C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</a:t>
            </a:r>
            <a:r>
              <a:rPr kumimoji="0" lang="es-CL" altLang="es-CL" sz="1700" b="0" i="0" u="none" strike="noStrike" cap="none" normalizeH="0" baseline="0" dirty="0">
                <a:ln>
                  <a:noFill/>
                </a:ln>
                <a:solidFill>
                  <a:srgbClr val="16212C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le </a:t>
            </a:r>
            <a:r>
              <a:rPr kumimoji="0" lang="es-CL" altLang="es-CL" sz="1700" b="0" i="0" u="none" strike="noStrike" cap="none" normalizeH="0" baseline="0" dirty="0" err="1">
                <a:ln>
                  <a:noFill/>
                </a:ln>
                <a:solidFill>
                  <a:srgbClr val="16212C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terme</a:t>
            </a:r>
            <a:r>
              <a:rPr kumimoji="0" lang="es-CL" altLang="es-CL" sz="1700" b="0" i="0" u="none" strike="noStrike" cap="none" normalizeH="0" baseline="0" dirty="0">
                <a:ln>
                  <a:noFill/>
                </a:ln>
                <a:solidFill>
                  <a:srgbClr val="16212C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</a:t>
            </a:r>
            <a:r>
              <a:rPr kumimoji="0" lang="es-CL" altLang="es-CL" sz="1700" b="0" i="0" u="none" strike="noStrike" cap="none" normalizeH="0" baseline="0" dirty="0" err="1">
                <a:ln>
                  <a:noFill/>
                </a:ln>
                <a:solidFill>
                  <a:srgbClr val="16212C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binationaux</a:t>
            </a:r>
            <a:r>
              <a:rPr kumimoji="0" lang="es-CL" altLang="es-CL" sz="1700" b="0" i="0" u="none" strike="noStrike" cap="none" normalizeH="0" baseline="0" dirty="0">
                <a:ln>
                  <a:noFill/>
                </a:ln>
                <a:solidFill>
                  <a:srgbClr val="16212C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a </a:t>
            </a:r>
            <a:r>
              <a:rPr kumimoji="0" lang="es-CL" altLang="es-CL" sz="1700" b="0" i="0" u="none" strike="noStrike" cap="none" normalizeH="0" baseline="0" dirty="0" err="1">
                <a:ln>
                  <a:noFill/>
                </a:ln>
                <a:solidFill>
                  <a:srgbClr val="16212C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été</a:t>
            </a:r>
            <a:r>
              <a:rPr kumimoji="0" lang="es-CL" altLang="es-CL" sz="1700" b="0" i="0" u="none" strike="noStrike" cap="none" normalizeH="0" baseline="0" dirty="0">
                <a:ln>
                  <a:noFill/>
                </a:ln>
                <a:solidFill>
                  <a:srgbClr val="16212C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remplacé par “une </a:t>
            </a:r>
            <a:r>
              <a:rPr kumimoji="0" lang="es-CL" altLang="es-CL" sz="1700" b="0" i="0" u="none" strike="noStrike" cap="none" normalizeH="0" baseline="0" dirty="0" err="1">
                <a:ln>
                  <a:noFill/>
                </a:ln>
                <a:solidFill>
                  <a:srgbClr val="16212C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personne</a:t>
            </a:r>
            <a:r>
              <a:rPr kumimoji="0" lang="es-CL" altLang="es-CL" sz="1700" b="0" i="0" u="none" strike="noStrike" cap="none" normalizeH="0" baseline="0" dirty="0">
                <a:ln>
                  <a:noFill/>
                </a:ln>
                <a:solidFill>
                  <a:srgbClr val="16212C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” car ce </a:t>
            </a:r>
            <a:r>
              <a:rPr kumimoji="0" lang="es-CL" altLang="es-CL" sz="1700" b="0" i="0" u="none" strike="noStrike" cap="none" normalizeH="0" baseline="0" dirty="0" err="1">
                <a:ln>
                  <a:noFill/>
                </a:ln>
                <a:solidFill>
                  <a:srgbClr val="16212C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terme</a:t>
            </a:r>
            <a:r>
              <a:rPr kumimoji="0" lang="es-CL" altLang="es-CL" sz="1700" b="0" i="0" u="none" strike="noStrike" cap="none" normalizeH="0" baseline="0" dirty="0">
                <a:ln>
                  <a:noFill/>
                </a:ln>
                <a:solidFill>
                  <a:srgbClr val="16212C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</a:t>
            </a:r>
            <a:r>
              <a:rPr kumimoji="0" lang="es-CL" altLang="es-CL" sz="1700" b="0" i="0" u="none" strike="noStrike" cap="none" normalizeH="0" baseline="0" dirty="0" err="1">
                <a:ln>
                  <a:noFill/>
                </a:ln>
                <a:solidFill>
                  <a:srgbClr val="16212C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sous-entend</a:t>
            </a:r>
            <a:r>
              <a:rPr kumimoji="0" lang="es-CL" altLang="es-CL" sz="1700" b="0" i="0" u="none" strike="noStrike" cap="none" normalizeH="0" baseline="0" dirty="0">
                <a:ln>
                  <a:noFill/>
                </a:ln>
                <a:solidFill>
                  <a:srgbClr val="16212C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</a:t>
            </a:r>
            <a:r>
              <a:rPr kumimoji="0" lang="es-CL" altLang="es-CL" sz="1700" b="0" i="0" u="none" strike="noStrike" cap="none" normalizeH="0" baseline="0" dirty="0" err="1">
                <a:ln>
                  <a:noFill/>
                </a:ln>
                <a:solidFill>
                  <a:srgbClr val="16212C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qu’une</a:t>
            </a:r>
            <a:r>
              <a:rPr kumimoji="0" lang="es-CL" altLang="es-CL" sz="1700" b="0" i="0" u="none" strike="noStrike" cap="none" normalizeH="0" baseline="0" dirty="0">
                <a:ln>
                  <a:noFill/>
                </a:ln>
                <a:solidFill>
                  <a:srgbClr val="16212C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</a:t>
            </a:r>
            <a:r>
              <a:rPr kumimoji="0" lang="es-CL" altLang="es-CL" sz="1700" b="0" i="0" u="none" strike="noStrike" cap="none" normalizeH="0" baseline="0" dirty="0" err="1">
                <a:ln>
                  <a:noFill/>
                </a:ln>
                <a:solidFill>
                  <a:srgbClr val="16212C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certaine</a:t>
            </a:r>
            <a:r>
              <a:rPr kumimoji="0" lang="es-CL" altLang="es-CL" sz="1700" b="0" i="0" u="none" strike="noStrike" cap="none" normalizeH="0" baseline="0" dirty="0">
                <a:ln>
                  <a:noFill/>
                </a:ln>
                <a:solidFill>
                  <a:srgbClr val="16212C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</a:t>
            </a:r>
            <a:r>
              <a:rPr kumimoji="0" lang="es-CL" altLang="es-CL" sz="1700" b="0" i="0" u="none" strike="noStrike" cap="none" normalizeH="0" baseline="0" dirty="0" err="1">
                <a:ln>
                  <a:noFill/>
                </a:ln>
                <a:solidFill>
                  <a:srgbClr val="16212C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catégorie</a:t>
            </a:r>
            <a:r>
              <a:rPr kumimoji="0" lang="es-CL" altLang="es-CL" sz="1700" b="0" i="0" u="none" strike="noStrike" cap="none" normalizeH="0" baseline="0" dirty="0">
                <a:ln>
                  <a:noFill/>
                </a:ln>
                <a:solidFill>
                  <a:srgbClr val="16212C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de </a:t>
            </a:r>
            <a:r>
              <a:rPr kumimoji="0" lang="es-CL" altLang="es-CL" sz="1700" b="0" i="0" u="none" strike="noStrike" cap="none" normalizeH="0" baseline="0" dirty="0" err="1">
                <a:ln>
                  <a:noFill/>
                </a:ln>
                <a:solidFill>
                  <a:srgbClr val="16212C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Français</a:t>
            </a:r>
            <a:r>
              <a:rPr kumimoji="0" lang="es-CL" altLang="es-CL" sz="1700" b="0" i="0" u="none" strike="noStrike" cap="none" normalizeH="0" baseline="0" dirty="0">
                <a:ln>
                  <a:noFill/>
                </a:ln>
                <a:solidFill>
                  <a:srgbClr val="16212C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</a:t>
            </a:r>
            <a:r>
              <a:rPr kumimoji="0" lang="es-CL" altLang="es-CL" sz="1700" b="0" i="0" u="none" strike="noStrike" cap="none" normalizeH="0" baseline="0" dirty="0" err="1">
                <a:ln>
                  <a:noFill/>
                </a:ln>
                <a:solidFill>
                  <a:srgbClr val="16212C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peuvent</a:t>
            </a:r>
            <a:r>
              <a:rPr kumimoji="0" lang="es-CL" altLang="es-CL" sz="1700" b="0" i="0" u="none" strike="noStrike" cap="none" normalizeH="0" baseline="0" dirty="0">
                <a:ln>
                  <a:noFill/>
                </a:ln>
                <a:solidFill>
                  <a:srgbClr val="16212C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</a:t>
            </a:r>
            <a:r>
              <a:rPr kumimoji="0" lang="es-CL" altLang="es-CL" sz="1700" b="0" i="0" u="none" strike="noStrike" cap="none" normalizeH="0" baseline="0" dirty="0" err="1">
                <a:ln>
                  <a:noFill/>
                </a:ln>
                <a:solidFill>
                  <a:srgbClr val="16212C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être</a:t>
            </a:r>
            <a:r>
              <a:rPr kumimoji="0" lang="es-CL" altLang="es-CL" sz="1700" b="0" i="0" u="none" strike="noStrike" cap="none" normalizeH="0" baseline="0" dirty="0">
                <a:ln>
                  <a:noFill/>
                </a:ln>
                <a:solidFill>
                  <a:srgbClr val="16212C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</a:t>
            </a:r>
            <a:r>
              <a:rPr kumimoji="0" lang="es-CL" altLang="es-CL" sz="1700" b="0" i="0" u="none" strike="noStrike" cap="none" normalizeH="0" baseline="0" dirty="0" err="1">
                <a:ln>
                  <a:noFill/>
                </a:ln>
                <a:solidFill>
                  <a:srgbClr val="16212C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terroristes</a:t>
            </a:r>
            <a:r>
              <a:rPr kumimoji="0" lang="es-CL" altLang="es-CL" sz="1700" b="0" i="0" u="none" strike="noStrike" cap="none" normalizeH="0" baseline="0" dirty="0">
                <a:ln>
                  <a:noFill/>
                </a:ln>
                <a:solidFill>
                  <a:srgbClr val="16212C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. </a:t>
            </a:r>
            <a:r>
              <a:rPr kumimoji="0" lang="es-CL" altLang="es-CL" sz="1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Les </a:t>
            </a:r>
            <a:r>
              <a:rPr kumimoji="0" lang="es-CL" altLang="es-CL" sz="17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Français</a:t>
            </a:r>
            <a:r>
              <a:rPr kumimoji="0" lang="es-CL" altLang="es-CL" sz="1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</a:t>
            </a:r>
            <a:r>
              <a:rPr kumimoji="0" lang="es-CL" altLang="es-CL" sz="17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ne</a:t>
            </a:r>
            <a:r>
              <a:rPr kumimoji="0" lang="es-CL" altLang="es-CL" sz="1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</a:t>
            </a:r>
            <a:r>
              <a:rPr kumimoji="0" lang="es-CL" altLang="es-CL" sz="17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possédant</a:t>
            </a:r>
            <a:r>
              <a:rPr kumimoji="0" lang="es-CL" altLang="es-CL" sz="1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</a:t>
            </a:r>
            <a:r>
              <a:rPr kumimoji="0" lang="es-CL" altLang="es-CL" sz="17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pas</a:t>
            </a:r>
            <a:r>
              <a:rPr kumimoji="0" lang="es-CL" altLang="es-CL" sz="1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la </a:t>
            </a:r>
            <a:r>
              <a:rPr kumimoji="0" lang="es-CL" altLang="es-CL" sz="17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double</a:t>
            </a:r>
            <a:r>
              <a:rPr kumimoji="0" lang="es-CL" altLang="es-CL" sz="1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</a:t>
            </a:r>
            <a:r>
              <a:rPr kumimoji="0" lang="es-CL" altLang="es-CL" sz="17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nationalité</a:t>
            </a:r>
            <a:r>
              <a:rPr kumimoji="0" lang="es-CL" altLang="es-CL" sz="1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se </a:t>
            </a:r>
            <a:r>
              <a:rPr kumimoji="0" lang="es-CL" altLang="es-CL" sz="17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verront</a:t>
            </a:r>
            <a:r>
              <a:rPr kumimoji="0" lang="es-CL" altLang="es-CL" sz="1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</a:t>
            </a:r>
            <a:r>
              <a:rPr kumimoji="0" lang="es-CL" altLang="es-CL" sz="17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déchoir</a:t>
            </a:r>
            <a:r>
              <a:rPr kumimoji="0" lang="es-CL" altLang="es-CL" sz="1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de </a:t>
            </a:r>
            <a:r>
              <a:rPr kumimoji="0" lang="es-CL" altLang="es-CL" sz="17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leurs</a:t>
            </a:r>
            <a:r>
              <a:rPr kumimoji="0" lang="es-CL" altLang="es-CL" sz="1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</a:t>
            </a:r>
            <a:r>
              <a:rPr kumimoji="0" lang="es-CL" altLang="es-CL" sz="17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droits</a:t>
            </a:r>
            <a:r>
              <a:rPr kumimoji="0" lang="es-CL" altLang="es-CL" sz="1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</a:t>
            </a:r>
            <a:r>
              <a:rPr kumimoji="0" lang="es-CL" altLang="es-CL" sz="17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civiques</a:t>
            </a:r>
            <a:r>
              <a:rPr kumimoji="0" lang="es-CL" altLang="es-CL" sz="1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.</a:t>
            </a:r>
            <a:endParaRPr kumimoji="0" lang="es-CL" altLang="es-CL" sz="1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Bodoni MT" panose="02070603080606020203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L" altLang="es-CL" sz="1700" b="1" i="0" u="none" strike="noStrike" cap="none" normalizeH="0" baseline="0" dirty="0">
                <a:ln>
                  <a:noFill/>
                </a:ln>
                <a:solidFill>
                  <a:srgbClr val="40404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 </a:t>
            </a:r>
            <a:r>
              <a:rPr kumimoji="0" lang="es-CL" altLang="es-CL" sz="17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Cette</a:t>
            </a:r>
            <a:r>
              <a:rPr kumimoji="0" lang="es-CL" altLang="es-CL" sz="1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</a:t>
            </a:r>
            <a:r>
              <a:rPr kumimoji="0" lang="es-CL" altLang="es-CL" sz="17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volonté</a:t>
            </a:r>
            <a:r>
              <a:rPr kumimoji="0" lang="es-CL" altLang="es-CL" sz="1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de </a:t>
            </a:r>
            <a:r>
              <a:rPr kumimoji="0" lang="es-CL" altLang="es-CL" sz="17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déchoir</a:t>
            </a:r>
            <a:r>
              <a:rPr kumimoji="0" lang="es-CL" altLang="es-CL" sz="1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de la </a:t>
            </a:r>
            <a:r>
              <a:rPr kumimoji="0" lang="es-CL" altLang="es-CL" sz="17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nationalité</a:t>
            </a:r>
            <a:r>
              <a:rPr kumimoji="0" lang="es-CL" altLang="es-CL" sz="1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a </a:t>
            </a:r>
            <a:r>
              <a:rPr kumimoji="0" lang="es-CL" altLang="es-CL" sz="17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été</a:t>
            </a:r>
            <a:r>
              <a:rPr kumimoji="0" lang="es-CL" altLang="es-CL" sz="1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</a:t>
            </a:r>
            <a:r>
              <a:rPr kumimoji="0" lang="es-CL" altLang="es-CL" sz="17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perçue</a:t>
            </a:r>
            <a:r>
              <a:rPr kumimoji="0" lang="es-CL" altLang="es-CL" sz="1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</a:t>
            </a:r>
            <a:r>
              <a:rPr kumimoji="0" lang="es-CL" altLang="es-CL" sz="17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comme</a:t>
            </a:r>
            <a:r>
              <a:rPr kumimoji="0" lang="es-CL" altLang="es-CL" sz="1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une </a:t>
            </a:r>
            <a:r>
              <a:rPr kumimoji="0" lang="es-CL" altLang="es-CL" sz="17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atteinte</a:t>
            </a:r>
            <a:r>
              <a:rPr kumimoji="0" lang="es-CL" altLang="es-CL" sz="1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</a:t>
            </a:r>
            <a:r>
              <a:rPr kumimoji="0" lang="es-CL" altLang="es-CL" sz="17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au</a:t>
            </a:r>
            <a:r>
              <a:rPr kumimoji="0" lang="es-CL" altLang="es-CL" sz="1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</a:t>
            </a:r>
            <a:r>
              <a:rPr kumimoji="0" lang="es-CL" altLang="es-CL" sz="17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principe</a:t>
            </a:r>
            <a:r>
              <a:rPr kumimoji="0" lang="es-CL" altLang="es-CL" sz="1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</a:t>
            </a:r>
            <a:r>
              <a:rPr kumimoji="0" lang="es-CL" altLang="es-CL" sz="17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d'égalité</a:t>
            </a:r>
            <a:r>
              <a:rPr kumimoji="0" lang="es-CL" altLang="es-CL" sz="1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entre </a:t>
            </a:r>
            <a:r>
              <a:rPr kumimoji="0" lang="es-CL" altLang="es-CL" sz="17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citoyens</a:t>
            </a:r>
            <a:r>
              <a:rPr kumimoji="0" lang="es-CL" altLang="es-CL" sz="1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et </a:t>
            </a:r>
            <a:r>
              <a:rPr kumimoji="0" lang="es-CL" altLang="es-CL" sz="17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devant</a:t>
            </a:r>
            <a:r>
              <a:rPr kumimoji="0" lang="es-CL" altLang="es-CL" sz="1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la </a:t>
            </a:r>
            <a:r>
              <a:rPr kumimoji="0" lang="es-CL" altLang="es-CL" sz="17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loi</a:t>
            </a:r>
            <a:r>
              <a:rPr kumimoji="0" lang="es-CL" altLang="es-CL" sz="1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. </a:t>
            </a:r>
            <a:endParaRPr kumimoji="0" lang="es-CL" altLang="es-CL" sz="1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Bodoni MT" panose="02070603080606020203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s-CL" sz="1700" b="0" i="0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latin typeface="Bodoni MT" panose="02070603080606020203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s-CL" sz="17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La </a:t>
            </a:r>
            <a:r>
              <a:rPr kumimoji="0" lang="en-US" altLang="es-CL" sz="1700" b="0" i="0" u="none" strike="noStrike" cap="none" normalizeH="0" baseline="0" dirty="0" err="1">
                <a:ln>
                  <a:noFill/>
                </a:ln>
                <a:solidFill>
                  <a:srgbClr val="222222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plupart</a:t>
            </a:r>
            <a:r>
              <a:rPr kumimoji="0" lang="en-US" altLang="es-CL" sz="17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des </a:t>
            </a:r>
            <a:r>
              <a:rPr kumimoji="0" lang="en-US" altLang="es-CL" sz="1700" b="0" i="0" u="none" strike="noStrike" cap="none" normalizeH="0" baseline="0" dirty="0" err="1">
                <a:ln>
                  <a:noFill/>
                </a:ln>
                <a:solidFill>
                  <a:srgbClr val="222222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Français</a:t>
            </a:r>
            <a:r>
              <a:rPr kumimoji="0" lang="en-US" altLang="es-CL" sz="17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</a:t>
            </a:r>
            <a:r>
              <a:rPr kumimoji="0" lang="en-US" altLang="es-CL" sz="1700" b="0" i="0" u="none" strike="noStrike" cap="none" normalizeH="0" baseline="0" dirty="0" err="1">
                <a:ln>
                  <a:noFill/>
                </a:ln>
                <a:solidFill>
                  <a:srgbClr val="222222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jugent</a:t>
            </a:r>
            <a:r>
              <a:rPr kumimoji="0" lang="en-US" altLang="es-CL" sz="17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</a:t>
            </a:r>
            <a:r>
              <a:rPr kumimoji="0" lang="en-US" altLang="es-CL" sz="1700" b="0" i="0" u="none" strike="noStrike" cap="none" normalizeH="0" baseline="0" dirty="0" err="1">
                <a:ln>
                  <a:noFill/>
                </a:ln>
                <a:solidFill>
                  <a:srgbClr val="222222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cette</a:t>
            </a:r>
            <a:r>
              <a:rPr kumimoji="0" lang="en-US" altLang="es-CL" sz="17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</a:t>
            </a:r>
            <a:r>
              <a:rPr kumimoji="0" lang="en-US" altLang="es-CL" sz="1700" b="0" i="0" u="none" strike="noStrike" cap="none" normalizeH="0" baseline="0" dirty="0" err="1">
                <a:ln>
                  <a:noFill/>
                </a:ln>
                <a:solidFill>
                  <a:srgbClr val="222222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déchéance</a:t>
            </a:r>
            <a:r>
              <a:rPr kumimoji="0" lang="en-US" altLang="es-CL" sz="17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 de </a:t>
            </a:r>
            <a:r>
              <a:rPr kumimoji="0" lang="en-US" altLang="es-CL" sz="1700" b="0" i="0" u="none" strike="noStrike" cap="none" normalizeH="0" baseline="0" dirty="0" err="1">
                <a:ln>
                  <a:noFill/>
                </a:ln>
                <a:solidFill>
                  <a:srgbClr val="222222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nationalité</a:t>
            </a:r>
            <a:r>
              <a:rPr kumimoji="0" lang="en-US" altLang="es-CL" sz="17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 </a:t>
            </a:r>
            <a:r>
              <a:rPr kumimoji="0" lang="en-US" altLang="es-CL" sz="1700" b="0" i="1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«</a:t>
            </a:r>
            <a:r>
              <a:rPr kumimoji="0" lang="en-US" altLang="es-CL" sz="1700" b="0" i="1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inutile et </a:t>
            </a:r>
            <a:r>
              <a:rPr kumimoji="0" lang="en-US" altLang="es-CL" sz="1700" b="0" i="1" u="none" strike="noStrike" cap="none" normalizeH="0" baseline="0" dirty="0" err="1">
                <a:ln>
                  <a:noFill/>
                </a:ln>
                <a:solidFill>
                  <a:srgbClr val="C00000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dangereuse</a:t>
            </a:r>
            <a:r>
              <a:rPr kumimoji="0" lang="en-US" altLang="es-CL" sz="1700" b="0" i="1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Bodoni MT" panose="02070603080606020203" pitchFamily="18" charset="0"/>
                <a:cs typeface="Arial" panose="020B0604020202020204" pitchFamily="34" charset="0"/>
              </a:rPr>
              <a:t>»</a:t>
            </a:r>
            <a:endParaRPr kumimoji="0" lang="en-US" altLang="es-CL" sz="1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Bodoni MT" panose="0207060308060602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3044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1580" y="2015732"/>
            <a:ext cx="9458876" cy="345061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fr-FR" sz="2700" b="1" u="sng" dirty="0">
                <a:solidFill>
                  <a:srgbClr val="0070C0"/>
                </a:solidFill>
                <a:latin typeface="Bodoni MT" panose="02070603080606020203" pitchFamily="18" charset="0"/>
              </a:rPr>
              <a:t>3) la mise en place de l’état d’urgence et son prolongement de 3 mois</a:t>
            </a:r>
            <a:endParaRPr lang="fr-FR" dirty="0"/>
          </a:p>
          <a:p>
            <a:pPr marL="0" indent="0">
              <a:buNone/>
            </a:pPr>
            <a:r>
              <a:rPr lang="fr-FR" sz="2700" dirty="0">
                <a:latin typeface="Bodoni MT" panose="02070603080606020203" pitchFamily="18" charset="0"/>
              </a:rPr>
              <a:t>	Une demande de levée immédiate de l'état d'urgence, qui « </a:t>
            </a:r>
            <a:r>
              <a:rPr lang="fr-FR" sz="2700" i="1" dirty="0">
                <a:solidFill>
                  <a:srgbClr val="C00000"/>
                </a:solidFill>
                <a:latin typeface="Bodoni MT" panose="02070603080606020203" pitchFamily="18" charset="0"/>
              </a:rPr>
              <a:t>fait peser un danger sérieux sur nos libertés démocratiques, individuelles, sociales et politiques et sur la démocratie.</a:t>
            </a:r>
            <a:r>
              <a:rPr lang="fr-FR" sz="2700" dirty="0">
                <a:latin typeface="Bodoni MT" panose="02070603080606020203" pitchFamily="18" charset="0"/>
              </a:rPr>
              <a:t> »</a:t>
            </a:r>
            <a:br>
              <a:rPr lang="fr-FR" sz="2700" dirty="0">
                <a:latin typeface="Bodoni MT" panose="02070603080606020203" pitchFamily="18" charset="0"/>
              </a:rPr>
            </a:br>
            <a:endParaRPr lang="fr-FR" sz="2700" dirty="0">
              <a:latin typeface="Bodoni MT" panose="02070603080606020203" pitchFamily="18" charset="0"/>
            </a:endParaRPr>
          </a:p>
          <a:p>
            <a:pPr marL="0" indent="0">
              <a:buNone/>
            </a:pPr>
            <a:r>
              <a:rPr lang="fr-FR" sz="2700" dirty="0">
                <a:latin typeface="Bodoni MT" panose="02070603080606020203" pitchFamily="18" charset="0"/>
              </a:rPr>
              <a:t>En janvier 2016, la Ligue des droits de l’homme demande de suspendre l'état d'urgence ou de l'ordonner au Président de la République. La requête est rejetée du fait que «</a:t>
            </a:r>
            <a:r>
              <a:rPr lang="fr-FR" sz="2700" i="1" dirty="0">
                <a:solidFill>
                  <a:srgbClr val="C00000"/>
                </a:solidFill>
                <a:latin typeface="Bodoni MT" panose="02070603080606020203" pitchFamily="18" charset="0"/>
              </a:rPr>
              <a:t> le péril imminent qui a conduit [..]à déclarer l’état d’urgence n’a pas disparu [..] l’état d’urgence ne porte pas d’atteinte grave et manifestement illégale à une liberté fondamentale </a:t>
            </a:r>
            <a:r>
              <a:rPr lang="fr-FR" sz="2700" dirty="0">
                <a:latin typeface="Bodoni MT" panose="02070603080606020203" pitchFamily="18" charset="0"/>
              </a:rPr>
              <a:t>» </a:t>
            </a:r>
          </a:p>
        </p:txBody>
      </p:sp>
    </p:spTree>
    <p:extLst>
      <p:ext uri="{BB962C8B-B14F-4D97-AF65-F5344CB8AC3E}">
        <p14:creationId xmlns:p14="http://schemas.microsoft.com/office/powerpoint/2010/main" val="34542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Bodoni MT" panose="02070603080606020203" pitchFamily="18" charset="0"/>
              </a:rPr>
              <a:t>IV] la question de l’immigration : </a:t>
            </a:r>
            <a:r>
              <a:rPr lang="fr-FR" sz="2400" dirty="0">
                <a:latin typeface="Bodoni MT" panose="02070603080606020203" pitchFamily="18" charset="0"/>
              </a:rPr>
              <a:t>devons-nous accueillir les réfugiés ?</a:t>
            </a:r>
            <a:endParaRPr lang="es-CL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1579" y="2015732"/>
            <a:ext cx="9603275" cy="3896695"/>
          </a:xfrm>
        </p:spPr>
        <p:txBody>
          <a:bodyPr/>
          <a:lstStyle/>
          <a:p>
            <a:pPr marL="0" indent="0">
              <a:buNone/>
            </a:pPr>
            <a:r>
              <a:rPr lang="en-US" sz="2400" b="1" u="sng" dirty="0">
                <a:solidFill>
                  <a:srgbClr val="0070C0"/>
                </a:solidFill>
                <a:latin typeface="Bodoni MT" panose="02070603080606020203" pitchFamily="18" charset="0"/>
              </a:rPr>
              <a:t>2 visions </a:t>
            </a:r>
            <a:r>
              <a:rPr lang="en-US" sz="2400" b="1" u="sng" dirty="0" err="1">
                <a:solidFill>
                  <a:srgbClr val="0070C0"/>
                </a:solidFill>
                <a:latin typeface="Bodoni MT" panose="02070603080606020203" pitchFamily="18" charset="0"/>
              </a:rPr>
              <a:t>oppos</a:t>
            </a:r>
            <a:r>
              <a:rPr lang="es-CL" sz="2400" b="1" u="sng" dirty="0" err="1">
                <a:solidFill>
                  <a:srgbClr val="0070C0"/>
                </a:solidFill>
                <a:latin typeface="Bodoni MT" panose="02070603080606020203" pitchFamily="18" charset="0"/>
              </a:rPr>
              <a:t>ées</a:t>
            </a:r>
            <a:r>
              <a:rPr lang="es-CL" sz="2400" b="1" u="sng" dirty="0">
                <a:solidFill>
                  <a:srgbClr val="0070C0"/>
                </a:solidFill>
                <a:latin typeface="Bodoni MT" panose="02070603080606020203" pitchFamily="18" charset="0"/>
              </a:rPr>
              <a:t> : Pro et anti-</a:t>
            </a:r>
            <a:r>
              <a:rPr lang="es-CL" sz="2400" b="1" u="sng" dirty="0" err="1">
                <a:solidFill>
                  <a:srgbClr val="0070C0"/>
                </a:solidFill>
                <a:latin typeface="Bodoni MT" panose="02070603080606020203" pitchFamily="18" charset="0"/>
              </a:rPr>
              <a:t>immigration</a:t>
            </a:r>
            <a:endParaRPr lang="es-CL" b="1" u="sng" dirty="0">
              <a:latin typeface="Bodoni MT" panose="02070603080606020203" pitchFamily="18" charset="0"/>
              <a:hlinkClick r:id="rId3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53216" y="1853754"/>
            <a:ext cx="57357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 </a:t>
            </a:r>
          </a:p>
          <a:p>
            <a:endParaRPr lang="es-CL" dirty="0"/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1775" y="3206450"/>
            <a:ext cx="3211827" cy="180665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5816" y="2500085"/>
            <a:ext cx="2712029" cy="18047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5815" y="4304815"/>
            <a:ext cx="2712029" cy="1530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64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anti-r</a:t>
            </a:r>
            <a:r>
              <a:rPr lang="es-CL" dirty="0" err="1"/>
              <a:t>éfugiés</a:t>
            </a:r>
            <a:r>
              <a:rPr lang="en-US" dirty="0"/>
              <a:t> : </a:t>
            </a:r>
            <a:r>
              <a:rPr lang="en-US" dirty="0" err="1"/>
              <a:t>l’argument</a:t>
            </a:r>
            <a:r>
              <a:rPr lang="en-US" dirty="0"/>
              <a:t> “</a:t>
            </a:r>
            <a:r>
              <a:rPr lang="es-CL" dirty="0" err="1"/>
              <a:t>terroristes</a:t>
            </a:r>
            <a:r>
              <a:rPr lang="es-CL" dirty="0"/>
              <a:t>” et </a:t>
            </a:r>
            <a:r>
              <a:rPr lang="es-CL" dirty="0" err="1"/>
              <a:t>l’argument</a:t>
            </a:r>
            <a:r>
              <a:rPr lang="es-CL" dirty="0"/>
              <a:t> </a:t>
            </a:r>
            <a:r>
              <a:rPr lang="es-CL" dirty="0" err="1"/>
              <a:t>économique</a:t>
            </a:r>
            <a:r>
              <a:rPr lang="es-CL" dirty="0"/>
              <a:t> </a:t>
            </a:r>
            <a:r>
              <a:rPr lang="en-US" dirty="0"/>
              <a:t> </a:t>
            </a:r>
            <a:endParaRPr lang="es-CL" dirty="0"/>
          </a:p>
        </p:txBody>
      </p:sp>
      <p:sp>
        <p:nvSpPr>
          <p:cNvPr id="9" name="Rectangle 8"/>
          <p:cNvSpPr/>
          <p:nvPr/>
        </p:nvSpPr>
        <p:spPr>
          <a:xfrm>
            <a:off x="184677" y="2209182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L" dirty="0">
                <a:hlinkClick r:id="rId3"/>
              </a:rPr>
              <a:t>Marine Le pen/Donald </a:t>
            </a:r>
            <a:r>
              <a:rPr lang="es-CL" dirty="0" err="1">
                <a:hlinkClick r:id="rId3"/>
              </a:rPr>
              <a:t>Trump</a:t>
            </a:r>
            <a:r>
              <a:rPr lang="es-CL" dirty="0"/>
              <a:t> « </a:t>
            </a:r>
            <a:r>
              <a:rPr lang="en-US" i="1" dirty="0">
                <a:solidFill>
                  <a:srgbClr val="C00000"/>
                </a:solidFill>
                <a:latin typeface="Bodoni MT" panose="02070603080606020203" pitchFamily="18" charset="0"/>
              </a:rPr>
              <a:t>La France et les Fran</a:t>
            </a:r>
            <a:r>
              <a:rPr lang="es-CL" i="1" dirty="0" err="1">
                <a:solidFill>
                  <a:srgbClr val="C00000"/>
                </a:solidFill>
                <a:latin typeface="Bodoni MT" panose="02070603080606020203" pitchFamily="18" charset="0"/>
              </a:rPr>
              <a:t>çais</a:t>
            </a:r>
            <a:r>
              <a:rPr lang="es-CL" i="1" dirty="0">
                <a:solidFill>
                  <a:srgbClr val="C00000"/>
                </a:solidFill>
                <a:latin typeface="Bodoni MT" panose="02070603080606020203" pitchFamily="18" charset="0"/>
              </a:rPr>
              <a:t> </a:t>
            </a:r>
            <a:r>
              <a:rPr lang="es-CL" dirty="0"/>
              <a:t>»</a:t>
            </a:r>
          </a:p>
          <a:p>
            <a:endParaRPr lang="en-US" dirty="0"/>
          </a:p>
        </p:txBody>
      </p:sp>
      <p:pic>
        <p:nvPicPr>
          <p:cNvPr id="12" name="Content Placeholder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49" y="3052941"/>
            <a:ext cx="5975272" cy="209898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253216" y="2011754"/>
            <a:ext cx="520584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>
                <a:solidFill>
                  <a:srgbClr val="0070C0"/>
                </a:solidFill>
                <a:latin typeface="Bodoni MT" panose="02070603080606020203" pitchFamily="18" charset="0"/>
              </a:rPr>
              <a:t>l'emploi : une question prioritaire pour la France</a:t>
            </a:r>
            <a:endParaRPr lang="fr-FR" dirty="0"/>
          </a:p>
          <a:p>
            <a:endParaRPr lang="fr-FR" dirty="0"/>
          </a:p>
          <a:p>
            <a:r>
              <a:rPr lang="fr-FR" u="sng" dirty="0"/>
              <a:t>Le chômage</a:t>
            </a:r>
            <a:r>
              <a:rPr lang="fr-FR" dirty="0"/>
              <a:t> : </a:t>
            </a:r>
            <a:r>
              <a:rPr lang="fr-FR" dirty="0">
                <a:solidFill>
                  <a:srgbClr val="0070C0"/>
                </a:solidFill>
              </a:rPr>
              <a:t>10,6 %</a:t>
            </a:r>
            <a:r>
              <a:rPr lang="fr-FR" dirty="0"/>
              <a:t> de la population active en France entière (départements d'outre-mer compris) et </a:t>
            </a:r>
            <a:r>
              <a:rPr lang="fr-FR" dirty="0">
                <a:solidFill>
                  <a:srgbClr val="0070C0"/>
                </a:solidFill>
              </a:rPr>
              <a:t>10,2 %</a:t>
            </a:r>
            <a:r>
              <a:rPr lang="fr-FR" dirty="0"/>
              <a:t> dans la métropole. Soit les plus hauts niveaux atteints depuis 1997.</a:t>
            </a:r>
          </a:p>
          <a:p>
            <a:endParaRPr lang="fr-FR" dirty="0"/>
          </a:p>
          <a:p>
            <a:r>
              <a:rPr lang="fr-FR" u="sng" dirty="0"/>
              <a:t>Le taux d'emploi des jeunes</a:t>
            </a:r>
            <a:r>
              <a:rPr lang="fr-FR" dirty="0"/>
              <a:t> : 28</a:t>
            </a:r>
            <a:r>
              <a:rPr lang="fr-FR" dirty="0" smtClean="0"/>
              <a:t>%, </a:t>
            </a:r>
            <a:r>
              <a:rPr lang="fr-FR" dirty="0"/>
              <a:t>soit son plus bas niveau jamais enregistré.</a:t>
            </a:r>
          </a:p>
          <a:p>
            <a:endParaRPr lang="fr-FR" dirty="0"/>
          </a:p>
          <a:p>
            <a:r>
              <a:rPr lang="fr-FR" dirty="0"/>
              <a:t>Au final, il y a 2,95 millions de </a:t>
            </a:r>
            <a:r>
              <a:rPr lang="fr-FR" u="sng" dirty="0"/>
              <a:t>demandeurs d'emploi</a:t>
            </a:r>
            <a:r>
              <a:rPr lang="fr-FR" dirty="0"/>
              <a:t> en métropole. C'est le plus haut niveau jamais enregistré dans l'Hexagone.</a:t>
            </a:r>
          </a:p>
          <a:p>
            <a:endParaRPr lang="es-CL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2587336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00:00-1:42</a:t>
            </a:r>
            <a:endParaRPr lang="es-CL" sz="1000" dirty="0"/>
          </a:p>
        </p:txBody>
      </p:sp>
    </p:spTree>
    <p:extLst>
      <p:ext uri="{BB962C8B-B14F-4D97-AF65-F5344CB8AC3E}">
        <p14:creationId xmlns:p14="http://schemas.microsoft.com/office/powerpoint/2010/main" val="421919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faveur</a:t>
            </a:r>
            <a:r>
              <a:rPr lang="en-US" dirty="0"/>
              <a:t> de </a:t>
            </a:r>
            <a:r>
              <a:rPr lang="en-US" dirty="0" err="1"/>
              <a:t>l’immigration</a:t>
            </a:r>
            <a:endParaRPr lang="es-CL" dirty="0"/>
          </a:p>
        </p:txBody>
      </p:sp>
      <p:sp>
        <p:nvSpPr>
          <p:cNvPr id="9" name="Rectangle 8"/>
          <p:cNvSpPr/>
          <p:nvPr/>
        </p:nvSpPr>
        <p:spPr>
          <a:xfrm>
            <a:off x="840208" y="4870072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L" dirty="0" err="1">
                <a:hlinkClick r:id="rId2"/>
              </a:rPr>
              <a:t>Discours</a:t>
            </a:r>
            <a:r>
              <a:rPr lang="es-CL" dirty="0">
                <a:hlinkClick r:id="rId2"/>
              </a:rPr>
              <a:t> François </a:t>
            </a:r>
            <a:r>
              <a:rPr lang="es-CL" dirty="0" err="1">
                <a:hlinkClick r:id="rId2"/>
              </a:rPr>
              <a:t>Hollande</a:t>
            </a:r>
            <a:endParaRPr lang="es-CL" dirty="0"/>
          </a:p>
          <a:p>
            <a:r>
              <a:rPr lang="es-CL" dirty="0"/>
              <a:t>« </a:t>
            </a:r>
            <a:r>
              <a:rPr lang="es-CL" i="1" dirty="0" err="1">
                <a:solidFill>
                  <a:srgbClr val="C00000"/>
                </a:solidFill>
                <a:latin typeface="Bodoni MT" panose="02070603080606020203" pitchFamily="18" charset="0"/>
              </a:rPr>
              <a:t>notre</a:t>
            </a:r>
            <a:r>
              <a:rPr lang="es-CL" i="1" dirty="0">
                <a:solidFill>
                  <a:srgbClr val="C00000"/>
                </a:solidFill>
                <a:latin typeface="Bodoni MT" panose="02070603080606020203" pitchFamily="18" charset="0"/>
              </a:rPr>
              <a:t> </a:t>
            </a:r>
            <a:r>
              <a:rPr lang="es-CL" i="1" dirty="0" err="1">
                <a:solidFill>
                  <a:srgbClr val="C00000"/>
                </a:solidFill>
                <a:latin typeface="Bodoni MT" panose="02070603080606020203" pitchFamily="18" charset="0"/>
              </a:rPr>
              <a:t>devoir</a:t>
            </a:r>
            <a:r>
              <a:rPr lang="es-CL" i="1" dirty="0">
                <a:solidFill>
                  <a:srgbClr val="C00000"/>
                </a:solidFill>
                <a:latin typeface="Bodoni MT" panose="02070603080606020203" pitchFamily="18" charset="0"/>
              </a:rPr>
              <a:t> </a:t>
            </a:r>
            <a:r>
              <a:rPr lang="es-CL" i="1" dirty="0" err="1">
                <a:solidFill>
                  <a:srgbClr val="C00000"/>
                </a:solidFill>
                <a:latin typeface="Bodoni MT" panose="02070603080606020203" pitchFamily="18" charset="0"/>
              </a:rPr>
              <a:t>d’humanité</a:t>
            </a:r>
            <a:r>
              <a:rPr lang="es-CL" i="1" dirty="0">
                <a:solidFill>
                  <a:srgbClr val="C00000"/>
                </a:solidFill>
                <a:latin typeface="Bodoni MT" panose="02070603080606020203" pitchFamily="18" charset="0"/>
              </a:rPr>
              <a:t> </a:t>
            </a:r>
            <a:r>
              <a:rPr lang="es-CL" dirty="0"/>
              <a:t>»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996072" y="2078665"/>
            <a:ext cx="2983646" cy="2711544"/>
          </a:xfrm>
        </p:spPr>
        <p:txBody>
          <a:bodyPr>
            <a:normAutofit fontScale="62500" lnSpcReduction="20000"/>
          </a:bodyPr>
          <a:lstStyle/>
          <a:p>
            <a:r>
              <a:rPr lang="es-CL" sz="2700" u="sng" dirty="0">
                <a:latin typeface="Bodoni MT" panose="02070603080606020203" pitchFamily="18" charset="0"/>
              </a:rPr>
              <a:t>La France, </a:t>
            </a:r>
            <a:r>
              <a:rPr lang="es-CL" sz="2700" u="sng" dirty="0" err="1">
                <a:latin typeface="Bodoni MT" panose="02070603080606020203" pitchFamily="18" charset="0"/>
              </a:rPr>
              <a:t>terre</a:t>
            </a:r>
            <a:r>
              <a:rPr lang="es-CL" sz="2700" u="sng" dirty="0">
                <a:latin typeface="Bodoni MT" panose="02070603080606020203" pitchFamily="18" charset="0"/>
              </a:rPr>
              <a:t> </a:t>
            </a:r>
            <a:r>
              <a:rPr lang="es-CL" sz="2700" u="sng" dirty="0" err="1">
                <a:latin typeface="Bodoni MT" panose="02070603080606020203" pitchFamily="18" charset="0"/>
              </a:rPr>
              <a:t>d’accueil</a:t>
            </a:r>
            <a:r>
              <a:rPr lang="es-CL" sz="2700" dirty="0">
                <a:latin typeface="Bodoni MT" panose="02070603080606020203" pitchFamily="18" charset="0"/>
              </a:rPr>
              <a:t> :</a:t>
            </a:r>
            <a:r>
              <a:rPr lang="fr-FR" sz="2700" dirty="0">
                <a:latin typeface="Bodoni MT" panose="02070603080606020203" pitchFamily="18" charset="0"/>
              </a:rPr>
              <a:t> c’est le plus ancien pays d’immigration en Europe. Mais en fin 2015, la France est descendue au 4</a:t>
            </a:r>
            <a:r>
              <a:rPr lang="fr-FR" sz="2700" baseline="30000" dirty="0">
                <a:latin typeface="Bodoni MT" panose="02070603080606020203" pitchFamily="18" charset="0"/>
              </a:rPr>
              <a:t>e</a:t>
            </a:r>
            <a:r>
              <a:rPr lang="fr-FR" sz="2700" dirty="0">
                <a:latin typeface="Bodoni MT" panose="02070603080606020203" pitchFamily="18" charset="0"/>
              </a:rPr>
              <a:t> rang des pays d’accueil en Europe (derrière l’Allemagne, la Suède et l’Italie). </a:t>
            </a:r>
            <a:r>
              <a:rPr lang="fr-FR" sz="1100" dirty="0">
                <a:latin typeface="Bodoni MT" panose="02070603080606020203" pitchFamily="18" charset="0"/>
              </a:rPr>
              <a:t>Le Monde</a:t>
            </a:r>
            <a:r>
              <a:rPr lang="fr-FR" dirty="0">
                <a:latin typeface="Bodoni MT" panose="02070603080606020203" pitchFamily="18" charset="0"/>
              </a:rPr>
              <a:t/>
            </a:r>
            <a:br>
              <a:rPr lang="fr-FR" dirty="0">
                <a:latin typeface="Bodoni MT" panose="02070603080606020203" pitchFamily="18" charset="0"/>
              </a:rPr>
            </a:br>
            <a:endParaRPr lang="es-CL" dirty="0">
              <a:latin typeface="Bodoni MT" panose="02070603080606020203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2025" y="422070"/>
            <a:ext cx="1923205" cy="118852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447309" y="2078665"/>
            <a:ext cx="7315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/>
              <a:t>Préambule de la Constitution :</a:t>
            </a:r>
          </a:p>
          <a:p>
            <a:endParaRPr lang="fr-FR" dirty="0"/>
          </a:p>
          <a:p>
            <a:r>
              <a:rPr lang="fr-FR" dirty="0"/>
              <a:t>« </a:t>
            </a:r>
            <a:r>
              <a:rPr lang="fr-FR" i="1" dirty="0">
                <a:solidFill>
                  <a:srgbClr val="C00000"/>
                </a:solidFill>
              </a:rPr>
              <a:t>Tout homme persécuté en raison de son action en faveur de la liberté a droit d'asile sur les territoires de la République </a:t>
            </a:r>
            <a:r>
              <a:rPr lang="fr-FR" dirty="0"/>
              <a:t>»</a:t>
            </a:r>
            <a:br>
              <a:rPr lang="fr-FR" dirty="0"/>
            </a:br>
            <a:endParaRPr lang="fr-FR" dirty="0"/>
          </a:p>
          <a:p>
            <a:r>
              <a:rPr lang="fr-FR" dirty="0"/>
              <a:t>«</a:t>
            </a:r>
            <a:r>
              <a:rPr lang="fr-FR" i="1" dirty="0">
                <a:solidFill>
                  <a:srgbClr val="C00000"/>
                </a:solidFill>
              </a:rPr>
              <a:t> La Nation assure à l'individu et à la famille les conditions nécessaires à leur développement</a:t>
            </a:r>
            <a:r>
              <a:rPr lang="fr-FR" dirty="0"/>
              <a:t> »</a:t>
            </a:r>
          </a:p>
          <a:p>
            <a:endParaRPr lang="fr-FR" dirty="0"/>
          </a:p>
        </p:txBody>
      </p:sp>
      <p:sp>
        <p:nvSpPr>
          <p:cNvPr id="3" name="TextBox 2"/>
          <p:cNvSpPr txBox="1"/>
          <p:nvPr/>
        </p:nvSpPr>
        <p:spPr>
          <a:xfrm>
            <a:off x="706582" y="5516403"/>
            <a:ext cx="2971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0:00-1:02 / 2:39-2:51</a:t>
            </a:r>
            <a:endParaRPr lang="es-CL" sz="1000" dirty="0"/>
          </a:p>
        </p:txBody>
      </p:sp>
    </p:spTree>
    <p:extLst>
      <p:ext uri="{BB962C8B-B14F-4D97-AF65-F5344CB8AC3E}">
        <p14:creationId xmlns:p14="http://schemas.microsoft.com/office/powerpoint/2010/main" val="1701000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L’immigration</a:t>
            </a:r>
            <a:r>
              <a:rPr lang="en-US" dirty="0"/>
              <a:t> : un </a:t>
            </a:r>
            <a:r>
              <a:rPr lang="en-US" dirty="0" err="1"/>
              <a:t>choix</a:t>
            </a:r>
            <a:r>
              <a:rPr lang="en-US" dirty="0"/>
              <a:t> difficile</a:t>
            </a:r>
            <a:endParaRPr lang="es-C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Une</a:t>
            </a:r>
            <a:r>
              <a:rPr lang="en-US" dirty="0"/>
              <a:t> nation </a:t>
            </a:r>
            <a:r>
              <a:rPr lang="en-US" dirty="0" err="1"/>
              <a:t>partag</a:t>
            </a:r>
            <a:r>
              <a:rPr lang="fr-FR" dirty="0" err="1"/>
              <a:t>ée</a:t>
            </a:r>
            <a:r>
              <a:rPr lang="fr-FR" dirty="0"/>
              <a:t> entre ses valeurs démocratiques et des inquiétudes grandissantes</a:t>
            </a:r>
            <a:endParaRPr lang="es-CL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3251" y="280555"/>
            <a:ext cx="1931603" cy="142817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6070" y="3938155"/>
            <a:ext cx="2701554" cy="169016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7785" y="3339410"/>
            <a:ext cx="1634138" cy="2368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574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environ 3 </a:t>
            </a:r>
            <a:r>
              <a:rPr lang="en-US" dirty="0" err="1"/>
              <a:t>mois</a:t>
            </a:r>
            <a:r>
              <a:rPr lang="en-US" dirty="0"/>
              <a:t> plus </a:t>
            </a:r>
            <a:r>
              <a:rPr lang="en-US" dirty="0" err="1"/>
              <a:t>tard</a:t>
            </a:r>
            <a:r>
              <a:rPr lang="en-US" dirty="0"/>
              <a:t> : Paris </a:t>
            </a:r>
            <a:r>
              <a:rPr lang="en-US" dirty="0" err="1"/>
              <a:t>visée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/>
              <a:t>	- attaque près du </a:t>
            </a:r>
            <a:r>
              <a:rPr lang="fr-FR" dirty="0">
                <a:solidFill>
                  <a:srgbClr val="0070C0"/>
                </a:solidFill>
              </a:rPr>
              <a:t>stade de France </a:t>
            </a:r>
            <a:r>
              <a:rPr lang="fr-FR" dirty="0"/>
              <a:t>qui marque les 1ers attentats-suicide en France</a:t>
            </a:r>
          </a:p>
          <a:p>
            <a:pPr marL="0" indent="0">
              <a:buNone/>
            </a:pPr>
            <a:r>
              <a:rPr lang="fr-FR" dirty="0"/>
              <a:t>	- d'autres attaques suivent dans des </a:t>
            </a:r>
            <a:r>
              <a:rPr lang="fr-FR" dirty="0">
                <a:solidFill>
                  <a:srgbClr val="0070C0"/>
                </a:solidFill>
              </a:rPr>
              <a:t>cafés</a:t>
            </a:r>
            <a:r>
              <a:rPr lang="fr-FR" dirty="0"/>
              <a:t> et des </a:t>
            </a:r>
            <a:r>
              <a:rPr lang="fr-FR" dirty="0">
                <a:solidFill>
                  <a:srgbClr val="0070C0"/>
                </a:solidFill>
              </a:rPr>
              <a:t>restaurants </a:t>
            </a:r>
          </a:p>
          <a:p>
            <a:pPr marL="0" indent="0">
              <a:buNone/>
            </a:pPr>
            <a:r>
              <a:rPr lang="fr-FR" dirty="0"/>
              <a:t>	- le </a:t>
            </a:r>
            <a:r>
              <a:rPr lang="fr-FR" dirty="0">
                <a:solidFill>
                  <a:srgbClr val="0070C0"/>
                </a:solidFill>
              </a:rPr>
              <a:t>Bataclan</a:t>
            </a:r>
            <a:r>
              <a:rPr lang="fr-FR" dirty="0"/>
              <a:t> : l'attaque la plus longue et la plus </a:t>
            </a:r>
            <a:r>
              <a:rPr lang="fr-FR" dirty="0" smtClean="0"/>
              <a:t>meurtrière, </a:t>
            </a:r>
            <a:r>
              <a:rPr lang="fr-FR" dirty="0"/>
              <a:t>130 personnes tuées, 352 </a:t>
            </a:r>
            <a:r>
              <a:rPr lang="fr-FR" dirty="0" smtClean="0"/>
              <a:t>blessés et 41 </a:t>
            </a:r>
            <a:r>
              <a:rPr lang="fr-FR" dirty="0"/>
              <a:t>des blessés sont encore hospitalisés.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50" y="4461118"/>
            <a:ext cx="2159351" cy="1214635"/>
          </a:xfrm>
          <a:prstGeom prst="rect">
            <a:avLst/>
          </a:prstGeo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5612" y="4267498"/>
            <a:ext cx="3019694" cy="15098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9016" y="3918267"/>
            <a:ext cx="3179135" cy="21189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6182" y="3663735"/>
            <a:ext cx="3112705" cy="2373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093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>
                <a:latin typeface="Bodoni MT" panose="02070603080606020203" pitchFamily="18" charset="0"/>
              </a:rPr>
              <a:t>Pourquoi</a:t>
            </a:r>
            <a:r>
              <a:rPr lang="en-US" dirty="0">
                <a:latin typeface="Bodoni MT" panose="02070603080606020203" pitchFamily="18" charset="0"/>
              </a:rPr>
              <a:t> </a:t>
            </a:r>
            <a:r>
              <a:rPr lang="en-US" dirty="0" err="1">
                <a:latin typeface="Bodoni MT" panose="02070603080606020203" pitchFamily="18" charset="0"/>
              </a:rPr>
              <a:t>paris</a:t>
            </a:r>
            <a:r>
              <a:rPr lang="en-US" dirty="0">
                <a:latin typeface="Bodoni MT" panose="02070603080606020203" pitchFamily="18" charset="0"/>
              </a:rPr>
              <a:t> ? </a:t>
            </a:r>
            <a:r>
              <a:rPr lang="en-US" dirty="0" err="1">
                <a:latin typeface="Bodoni MT" panose="02070603080606020203" pitchFamily="18" charset="0"/>
              </a:rPr>
              <a:t>Pourquoi</a:t>
            </a:r>
            <a:r>
              <a:rPr lang="en-US" dirty="0">
                <a:latin typeface="Bodoni MT" panose="02070603080606020203" pitchFamily="18" charset="0"/>
              </a:rPr>
              <a:t> la </a:t>
            </a:r>
            <a:r>
              <a:rPr lang="en-US" dirty="0" err="1">
                <a:latin typeface="Bodoni MT" panose="02070603080606020203" pitchFamily="18" charset="0"/>
              </a:rPr>
              <a:t>france</a:t>
            </a:r>
            <a:r>
              <a:rPr lang="en-US" dirty="0">
                <a:latin typeface="Bodoni MT" panose="02070603080606020203" pitchFamily="18" charset="0"/>
              </a:rPr>
              <a:t> ? : </a:t>
            </a:r>
            <a:r>
              <a:rPr lang="en-US" sz="2700" dirty="0">
                <a:latin typeface="Bodoni MT" panose="02070603080606020203" pitchFamily="18" charset="0"/>
              </a:rPr>
              <a:t>la première </a:t>
            </a:r>
            <a:r>
              <a:rPr lang="en-US" sz="2700" dirty="0" err="1">
                <a:latin typeface="Bodoni MT" panose="02070603080606020203" pitchFamily="18" charset="0"/>
              </a:rPr>
              <a:t>cible</a:t>
            </a:r>
            <a:r>
              <a:rPr lang="en-US" sz="2700" dirty="0">
                <a:latin typeface="Bodoni MT" panose="02070603080606020203" pitchFamily="18" charset="0"/>
              </a:rPr>
              <a:t> de </a:t>
            </a:r>
            <a:r>
              <a:rPr lang="en-US" sz="2700" dirty="0" err="1">
                <a:latin typeface="Bodoni MT" panose="02070603080606020203" pitchFamily="18" charset="0"/>
              </a:rPr>
              <a:t>Daech</a:t>
            </a:r>
            <a:r>
              <a:rPr lang="en-US" sz="2700" dirty="0">
                <a:latin typeface="Bodoni MT" panose="02070603080606020203" pitchFamily="18" charset="0"/>
              </a:rPr>
              <a:t> </a:t>
            </a:r>
            <a:r>
              <a:rPr lang="en-US" sz="2700" dirty="0" err="1">
                <a:latin typeface="Bodoni MT" panose="02070603080606020203" pitchFamily="18" charset="0"/>
              </a:rPr>
              <a:t>En</a:t>
            </a:r>
            <a:r>
              <a:rPr lang="en-US" sz="2700" dirty="0">
                <a:latin typeface="Bodoni MT" panose="02070603080606020203" pitchFamily="18" charset="0"/>
              </a:rPr>
              <a:t> 4 raisons</a:t>
            </a:r>
            <a:r>
              <a:rPr lang="en-US" sz="2700" b="1" dirty="0"/>
              <a:t/>
            </a:r>
            <a:br>
              <a:rPr lang="en-US" sz="2700" b="1" dirty="0"/>
            </a:b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1. </a:t>
            </a:r>
            <a:r>
              <a:rPr lang="en-US" sz="2400" b="1" dirty="0" err="1">
                <a:solidFill>
                  <a:srgbClr val="0070C0"/>
                </a:solidFill>
              </a:rPr>
              <a:t>Viser</a:t>
            </a:r>
            <a:r>
              <a:rPr lang="en-US" sz="2400" b="1" dirty="0">
                <a:solidFill>
                  <a:srgbClr val="0070C0"/>
                </a:solidFill>
              </a:rPr>
              <a:t> les </a:t>
            </a:r>
            <a:r>
              <a:rPr lang="en-US" sz="2400" b="1" dirty="0" err="1">
                <a:solidFill>
                  <a:srgbClr val="0070C0"/>
                </a:solidFill>
              </a:rPr>
              <a:t>valeurs</a:t>
            </a:r>
            <a:r>
              <a:rPr lang="en-US" sz="2400" b="1" dirty="0">
                <a:solidFill>
                  <a:srgbClr val="0070C0"/>
                </a:solidFill>
              </a:rPr>
              <a:t> de la France </a:t>
            </a:r>
            <a:r>
              <a:rPr lang="en-US" sz="2400" b="1" dirty="0" err="1">
                <a:solidFill>
                  <a:srgbClr val="0070C0"/>
                </a:solidFill>
              </a:rPr>
              <a:t>en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err="1">
                <a:solidFill>
                  <a:srgbClr val="0070C0"/>
                </a:solidFill>
              </a:rPr>
              <a:t>plein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err="1">
                <a:solidFill>
                  <a:srgbClr val="0070C0"/>
                </a:solidFill>
              </a:rPr>
              <a:t>coeur</a:t>
            </a:r>
            <a:r>
              <a:rPr lang="en-US" sz="2400" b="1" dirty="0">
                <a:solidFill>
                  <a:srgbClr val="0070C0"/>
                </a:solidFill>
              </a:rPr>
              <a:t> de la “</a:t>
            </a:r>
            <a:r>
              <a:rPr lang="en-US" sz="2400" b="1" dirty="0" err="1">
                <a:solidFill>
                  <a:srgbClr val="0070C0"/>
                </a:solidFill>
              </a:rPr>
              <a:t>ville</a:t>
            </a:r>
            <a:r>
              <a:rPr lang="en-US" sz="2400" b="1" dirty="0">
                <a:solidFill>
                  <a:srgbClr val="0070C0"/>
                </a:solidFill>
              </a:rPr>
              <a:t> lumière”</a:t>
            </a:r>
            <a:r>
              <a:rPr lang="fr-FR" sz="2400" b="1" dirty="0">
                <a:solidFill>
                  <a:srgbClr val="0070C0"/>
                </a:solidFill>
              </a:rPr>
              <a:t> </a:t>
            </a:r>
            <a:r>
              <a:rPr lang="fr-FR" dirty="0"/>
              <a:t>En 2009, Al-Qaïda avait déjà prévenu que la France était son ennemi n°1. Pour les islamistes radicaux, les valeurs françaises de </a:t>
            </a:r>
            <a:r>
              <a:rPr lang="fr-FR" b="1" dirty="0">
                <a:solidFill>
                  <a:srgbClr val="0070C0"/>
                </a:solidFill>
              </a:rPr>
              <a:t>laïcité</a:t>
            </a:r>
            <a:r>
              <a:rPr lang="fr-FR" dirty="0"/>
              <a:t> et de </a:t>
            </a:r>
            <a:r>
              <a:rPr lang="fr-FR" b="1" dirty="0">
                <a:solidFill>
                  <a:srgbClr val="0070C0"/>
                </a:solidFill>
              </a:rPr>
              <a:t>liberté</a:t>
            </a:r>
            <a:r>
              <a:rPr lang="fr-FR" dirty="0">
                <a:solidFill>
                  <a:srgbClr val="C00000"/>
                </a:solidFill>
              </a:rPr>
              <a:t> </a:t>
            </a:r>
            <a:r>
              <a:rPr lang="fr-FR" b="1" dirty="0">
                <a:solidFill>
                  <a:srgbClr val="0070C0"/>
                </a:solidFill>
              </a:rPr>
              <a:t>d’expression </a:t>
            </a:r>
            <a:r>
              <a:rPr lang="fr-FR" sz="1600" dirty="0"/>
              <a:t>(ex: Charlie Hebdo, janvier 2015) </a:t>
            </a:r>
            <a:r>
              <a:rPr lang="fr-FR" i="1" dirty="0"/>
              <a:t>tr</a:t>
            </a:r>
            <a:r>
              <a:rPr lang="en-US" i="1" dirty="0" err="1"/>
              <a:t>ès</a:t>
            </a:r>
            <a:r>
              <a:rPr lang="en-US" i="1" dirty="0"/>
              <a:t> </a:t>
            </a:r>
            <a:r>
              <a:rPr lang="en-US" i="1" dirty="0" err="1"/>
              <a:t>chères</a:t>
            </a:r>
            <a:r>
              <a:rPr lang="en-US" i="1" dirty="0"/>
              <a:t> aux </a:t>
            </a:r>
            <a:r>
              <a:rPr lang="en-US" i="1" dirty="0" err="1"/>
              <a:t>français</a:t>
            </a:r>
            <a:r>
              <a:rPr lang="en-US" dirty="0"/>
              <a:t>, </a:t>
            </a:r>
            <a:r>
              <a:rPr lang="fr-FR" dirty="0"/>
              <a:t>sont aux antipodes des leurs. </a:t>
            </a:r>
          </a:p>
          <a:p>
            <a:r>
              <a:rPr lang="es-CL" sz="1900" dirty="0" err="1"/>
              <a:t>Article</a:t>
            </a:r>
            <a:r>
              <a:rPr lang="es-CL" sz="1900" dirty="0"/>
              <a:t> XI de la DDHC : </a:t>
            </a:r>
            <a:r>
              <a:rPr lang="fr-FR" dirty="0"/>
              <a:t>« </a:t>
            </a:r>
            <a:r>
              <a:rPr lang="es-CL" i="1" dirty="0">
                <a:solidFill>
                  <a:srgbClr val="C00000"/>
                </a:solidFill>
              </a:rPr>
              <a:t>La libre </a:t>
            </a:r>
            <a:r>
              <a:rPr lang="es-CL" i="1" dirty="0" err="1">
                <a:solidFill>
                  <a:srgbClr val="C00000"/>
                </a:solidFill>
              </a:rPr>
              <a:t>communication</a:t>
            </a:r>
            <a:r>
              <a:rPr lang="es-CL" i="1" dirty="0">
                <a:solidFill>
                  <a:srgbClr val="C00000"/>
                </a:solidFill>
              </a:rPr>
              <a:t> des </a:t>
            </a:r>
            <a:r>
              <a:rPr lang="es-CL" i="1" dirty="0" err="1">
                <a:solidFill>
                  <a:srgbClr val="C00000"/>
                </a:solidFill>
              </a:rPr>
              <a:t>pensées</a:t>
            </a:r>
            <a:r>
              <a:rPr lang="es-CL" i="1" dirty="0">
                <a:solidFill>
                  <a:srgbClr val="C00000"/>
                </a:solidFill>
              </a:rPr>
              <a:t> et des </a:t>
            </a:r>
            <a:r>
              <a:rPr lang="es-CL" i="1" dirty="0" err="1">
                <a:solidFill>
                  <a:srgbClr val="C00000"/>
                </a:solidFill>
              </a:rPr>
              <a:t>opinions</a:t>
            </a:r>
            <a:r>
              <a:rPr lang="es-CL" i="1" dirty="0">
                <a:solidFill>
                  <a:srgbClr val="C00000"/>
                </a:solidFill>
              </a:rPr>
              <a:t> </a:t>
            </a:r>
            <a:r>
              <a:rPr lang="es-CL" i="1" dirty="0" err="1">
                <a:solidFill>
                  <a:srgbClr val="C00000"/>
                </a:solidFill>
              </a:rPr>
              <a:t>est</a:t>
            </a:r>
            <a:r>
              <a:rPr lang="es-CL" i="1" dirty="0">
                <a:solidFill>
                  <a:srgbClr val="C00000"/>
                </a:solidFill>
              </a:rPr>
              <a:t> un des </a:t>
            </a:r>
            <a:r>
              <a:rPr lang="es-CL" i="1" dirty="0" err="1">
                <a:solidFill>
                  <a:srgbClr val="C00000"/>
                </a:solidFill>
              </a:rPr>
              <a:t>droits</a:t>
            </a:r>
            <a:r>
              <a:rPr lang="es-CL" i="1" dirty="0">
                <a:solidFill>
                  <a:srgbClr val="C00000"/>
                </a:solidFill>
              </a:rPr>
              <a:t> les plus </a:t>
            </a:r>
            <a:r>
              <a:rPr lang="es-CL" i="1" dirty="0" err="1">
                <a:solidFill>
                  <a:srgbClr val="C00000"/>
                </a:solidFill>
              </a:rPr>
              <a:t>précieux</a:t>
            </a:r>
            <a:r>
              <a:rPr lang="es-CL" i="1" dirty="0">
                <a:solidFill>
                  <a:srgbClr val="C00000"/>
                </a:solidFill>
              </a:rPr>
              <a:t> de </a:t>
            </a:r>
            <a:r>
              <a:rPr lang="es-CL" i="1" dirty="0" err="1">
                <a:solidFill>
                  <a:srgbClr val="C00000"/>
                </a:solidFill>
              </a:rPr>
              <a:t>l’Homme</a:t>
            </a:r>
            <a:r>
              <a:rPr lang="es-CL" i="1" dirty="0">
                <a:solidFill>
                  <a:srgbClr val="C00000"/>
                </a:solidFill>
              </a:rPr>
              <a:t> : </a:t>
            </a:r>
            <a:r>
              <a:rPr lang="es-CL" i="1" dirty="0" err="1">
                <a:solidFill>
                  <a:srgbClr val="C00000"/>
                </a:solidFill>
              </a:rPr>
              <a:t>tout</a:t>
            </a:r>
            <a:r>
              <a:rPr lang="es-CL" i="1" dirty="0">
                <a:solidFill>
                  <a:srgbClr val="C00000"/>
                </a:solidFill>
              </a:rPr>
              <a:t> </a:t>
            </a:r>
            <a:r>
              <a:rPr lang="es-CL" i="1" dirty="0" err="1">
                <a:solidFill>
                  <a:srgbClr val="C00000"/>
                </a:solidFill>
              </a:rPr>
              <a:t>Citoyen</a:t>
            </a:r>
            <a:r>
              <a:rPr lang="es-CL" i="1" dirty="0">
                <a:solidFill>
                  <a:srgbClr val="C00000"/>
                </a:solidFill>
              </a:rPr>
              <a:t> </a:t>
            </a:r>
            <a:r>
              <a:rPr lang="es-CL" i="1" dirty="0" err="1">
                <a:solidFill>
                  <a:srgbClr val="C00000"/>
                </a:solidFill>
              </a:rPr>
              <a:t>peut</a:t>
            </a:r>
            <a:r>
              <a:rPr lang="es-CL" i="1" dirty="0">
                <a:solidFill>
                  <a:srgbClr val="C00000"/>
                </a:solidFill>
              </a:rPr>
              <a:t> </a:t>
            </a:r>
            <a:r>
              <a:rPr lang="es-CL" i="1" dirty="0" err="1">
                <a:solidFill>
                  <a:srgbClr val="C00000"/>
                </a:solidFill>
              </a:rPr>
              <a:t>donc</a:t>
            </a:r>
            <a:r>
              <a:rPr lang="es-CL" i="1" dirty="0">
                <a:solidFill>
                  <a:srgbClr val="C00000"/>
                </a:solidFill>
              </a:rPr>
              <a:t> </a:t>
            </a:r>
            <a:r>
              <a:rPr lang="es-CL" i="1" dirty="0" err="1">
                <a:solidFill>
                  <a:srgbClr val="C00000"/>
                </a:solidFill>
              </a:rPr>
              <a:t>parler</a:t>
            </a:r>
            <a:r>
              <a:rPr lang="es-CL" i="1" dirty="0">
                <a:solidFill>
                  <a:srgbClr val="C00000"/>
                </a:solidFill>
              </a:rPr>
              <a:t>, </a:t>
            </a:r>
            <a:r>
              <a:rPr lang="es-CL" i="1" dirty="0" err="1">
                <a:solidFill>
                  <a:srgbClr val="C00000"/>
                </a:solidFill>
              </a:rPr>
              <a:t>écrire</a:t>
            </a:r>
            <a:r>
              <a:rPr lang="es-CL" i="1" dirty="0">
                <a:solidFill>
                  <a:srgbClr val="C00000"/>
                </a:solidFill>
              </a:rPr>
              <a:t>, </a:t>
            </a:r>
            <a:r>
              <a:rPr lang="es-CL" i="1" dirty="0" err="1">
                <a:solidFill>
                  <a:srgbClr val="C00000"/>
                </a:solidFill>
              </a:rPr>
              <a:t>imprimer</a:t>
            </a:r>
            <a:r>
              <a:rPr lang="es-CL" i="1" dirty="0">
                <a:solidFill>
                  <a:srgbClr val="C00000"/>
                </a:solidFill>
              </a:rPr>
              <a:t> </a:t>
            </a:r>
            <a:r>
              <a:rPr lang="es-CL" i="1" dirty="0" err="1">
                <a:solidFill>
                  <a:srgbClr val="C00000"/>
                </a:solidFill>
              </a:rPr>
              <a:t>librement</a:t>
            </a:r>
            <a:r>
              <a:rPr lang="es-CL" i="1" dirty="0">
                <a:solidFill>
                  <a:srgbClr val="C00000"/>
                </a:solidFill>
              </a:rPr>
              <a:t>, </a:t>
            </a:r>
            <a:r>
              <a:rPr lang="es-CL" i="1" dirty="0" err="1">
                <a:solidFill>
                  <a:srgbClr val="C00000"/>
                </a:solidFill>
              </a:rPr>
              <a:t>sauf</a:t>
            </a:r>
            <a:r>
              <a:rPr lang="es-CL" i="1" dirty="0">
                <a:solidFill>
                  <a:srgbClr val="C00000"/>
                </a:solidFill>
              </a:rPr>
              <a:t> à </a:t>
            </a:r>
            <a:r>
              <a:rPr lang="es-CL" i="1" dirty="0" err="1">
                <a:solidFill>
                  <a:srgbClr val="C00000"/>
                </a:solidFill>
              </a:rPr>
              <a:t>répondre</a:t>
            </a:r>
            <a:r>
              <a:rPr lang="es-CL" i="1" dirty="0">
                <a:solidFill>
                  <a:srgbClr val="C00000"/>
                </a:solidFill>
              </a:rPr>
              <a:t> de </a:t>
            </a:r>
            <a:r>
              <a:rPr lang="es-CL" i="1" dirty="0" err="1">
                <a:solidFill>
                  <a:srgbClr val="C00000"/>
                </a:solidFill>
              </a:rPr>
              <a:t>l’abus</a:t>
            </a:r>
            <a:r>
              <a:rPr lang="es-CL" i="1" dirty="0">
                <a:solidFill>
                  <a:srgbClr val="C00000"/>
                </a:solidFill>
              </a:rPr>
              <a:t> de </a:t>
            </a:r>
            <a:r>
              <a:rPr lang="es-CL" i="1" dirty="0" err="1">
                <a:solidFill>
                  <a:srgbClr val="C00000"/>
                </a:solidFill>
              </a:rPr>
              <a:t>cette</a:t>
            </a:r>
            <a:r>
              <a:rPr lang="es-CL" i="1" dirty="0">
                <a:solidFill>
                  <a:srgbClr val="C00000"/>
                </a:solidFill>
              </a:rPr>
              <a:t> liberté, </a:t>
            </a:r>
            <a:r>
              <a:rPr lang="es-CL" i="1" dirty="0" err="1">
                <a:solidFill>
                  <a:srgbClr val="C00000"/>
                </a:solidFill>
              </a:rPr>
              <a:t>dans</a:t>
            </a:r>
            <a:r>
              <a:rPr lang="es-CL" i="1" dirty="0">
                <a:solidFill>
                  <a:srgbClr val="C00000"/>
                </a:solidFill>
              </a:rPr>
              <a:t> les cas </a:t>
            </a:r>
            <a:r>
              <a:rPr lang="es-CL" i="1" dirty="0" err="1">
                <a:solidFill>
                  <a:srgbClr val="C00000"/>
                </a:solidFill>
              </a:rPr>
              <a:t>déterminés</a:t>
            </a:r>
            <a:r>
              <a:rPr lang="es-CL" i="1" dirty="0">
                <a:solidFill>
                  <a:srgbClr val="C00000"/>
                </a:solidFill>
              </a:rPr>
              <a:t> par la </a:t>
            </a:r>
            <a:r>
              <a:rPr lang="es-CL" i="1" dirty="0" err="1">
                <a:solidFill>
                  <a:srgbClr val="C00000"/>
                </a:solidFill>
              </a:rPr>
              <a:t>Loi</a:t>
            </a:r>
            <a:r>
              <a:rPr lang="es-CL" i="1" dirty="0">
                <a:solidFill>
                  <a:srgbClr val="C00000"/>
                </a:solidFill>
              </a:rPr>
              <a:t>.</a:t>
            </a:r>
            <a:r>
              <a:rPr lang="fr-FR" i="1" dirty="0">
                <a:solidFill>
                  <a:srgbClr val="C00000"/>
                </a:solidFill>
              </a:rPr>
              <a:t> </a:t>
            </a:r>
            <a:r>
              <a:rPr lang="fr-FR" dirty="0"/>
              <a:t>» </a:t>
            </a:r>
          </a:p>
          <a:p>
            <a:r>
              <a:rPr lang="fr-FR" dirty="0"/>
              <a:t>une haine qui s’est accrue au cours des dernières années avec en </a:t>
            </a:r>
            <a:r>
              <a:rPr lang="fr-FR" b="1" dirty="0"/>
              <a:t>2004</a:t>
            </a:r>
            <a:r>
              <a:rPr lang="fr-FR" dirty="0"/>
              <a:t> l’interdiction du voile à l’école, puis la burqa dans les espaces publics en </a:t>
            </a:r>
            <a:r>
              <a:rPr lang="fr-FR" b="1" dirty="0"/>
              <a:t>2010</a:t>
            </a:r>
            <a:r>
              <a:rPr lang="fr-FR" dirty="0"/>
              <a:t> et en </a:t>
            </a:r>
            <a:r>
              <a:rPr lang="fr-FR" b="1" dirty="0"/>
              <a:t>2013</a:t>
            </a:r>
            <a:r>
              <a:rPr lang="fr-FR" dirty="0"/>
              <a:t> avec le mariage pour tous.</a:t>
            </a:r>
          </a:p>
          <a:p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6181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142" y="1988109"/>
            <a:ext cx="9074412" cy="3612591"/>
          </a:xfrm>
        </p:spPr>
        <p:txBody>
          <a:bodyPr>
            <a:normAutofit fontScale="92500"/>
          </a:bodyPr>
          <a:lstStyle/>
          <a:p>
            <a:r>
              <a:rPr lang="en-US" sz="2800" b="1" dirty="0">
                <a:solidFill>
                  <a:srgbClr val="0070C0"/>
                </a:solidFill>
              </a:rPr>
              <a:t>2. </a:t>
            </a:r>
            <a:r>
              <a:rPr lang="fr-FR" sz="2800" b="1" dirty="0">
                <a:solidFill>
                  <a:srgbClr val="0070C0"/>
                </a:solidFill>
              </a:rPr>
              <a:t>créer des tensions contre les musulmans</a:t>
            </a:r>
            <a:r>
              <a:rPr lang="fr-FR" sz="2800" dirty="0"/>
              <a:t> </a:t>
            </a:r>
            <a:r>
              <a:rPr lang="fr-FR" sz="2400" dirty="0"/>
              <a:t>pour diviser la société et la « </a:t>
            </a:r>
            <a:r>
              <a:rPr lang="fr-FR" sz="2400" i="1" dirty="0">
                <a:solidFill>
                  <a:srgbClr val="C00000"/>
                </a:solidFill>
              </a:rPr>
              <a:t>transformer en un champ de bataille </a:t>
            </a:r>
            <a:r>
              <a:rPr lang="fr-FR" sz="2400" dirty="0"/>
              <a:t>». </a:t>
            </a:r>
          </a:p>
          <a:p>
            <a:r>
              <a:rPr lang="fr-FR" sz="2400" dirty="0" smtClean="0"/>
              <a:t>NB </a:t>
            </a:r>
            <a:r>
              <a:rPr lang="fr-FR" sz="2400" dirty="0"/>
              <a:t>: La population musulmane en France est estimée à 4 710 000 (contre 2 595 000 aux Etats-Unis) selon une étude du </a:t>
            </a:r>
            <a:r>
              <a:rPr lang="fr-FR" sz="2400" dirty="0" err="1"/>
              <a:t>Pew</a:t>
            </a:r>
            <a:r>
              <a:rPr lang="fr-FR" sz="2400" dirty="0"/>
              <a:t> </a:t>
            </a:r>
            <a:r>
              <a:rPr lang="fr-FR" sz="2400" dirty="0" err="1"/>
              <a:t>Research</a:t>
            </a:r>
            <a:r>
              <a:rPr lang="fr-FR" sz="2400" dirty="0"/>
              <a:t> Center</a:t>
            </a:r>
          </a:p>
          <a:p>
            <a:r>
              <a:rPr lang="fr-FR" sz="2400" dirty="0"/>
              <a:t>l’islam est la 2ème religion en France, après le christianisme.</a:t>
            </a:r>
          </a:p>
          <a:p>
            <a:r>
              <a:rPr lang="fr-FR" sz="2400" dirty="0"/>
              <a:t>le pays y compte les plus grosses communautés musulmanes et juives d’Europe. </a:t>
            </a:r>
          </a:p>
          <a:p>
            <a:endParaRPr lang="fr-FR" sz="24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105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3. les </a:t>
            </a:r>
            <a:r>
              <a:rPr lang="en-US" sz="2400" b="1" dirty="0" err="1">
                <a:solidFill>
                  <a:srgbClr val="0070C0"/>
                </a:solidFill>
              </a:rPr>
              <a:t>Français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err="1">
                <a:solidFill>
                  <a:srgbClr val="0070C0"/>
                </a:solidFill>
              </a:rPr>
              <a:t>en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err="1">
                <a:solidFill>
                  <a:srgbClr val="0070C0"/>
                </a:solidFill>
              </a:rPr>
              <a:t>Syrie</a:t>
            </a:r>
            <a:endParaRPr lang="en-US" sz="2400" b="1" dirty="0">
              <a:solidFill>
                <a:srgbClr val="0070C0"/>
              </a:solidFill>
            </a:endParaRPr>
          </a:p>
          <a:p>
            <a:r>
              <a:rPr lang="fr-FR" sz="2400" dirty="0"/>
              <a:t>La France a le plus grand nombre de combattants européens en Syrie. </a:t>
            </a:r>
          </a:p>
          <a:p>
            <a:pPr marL="0" indent="0">
              <a:buNone/>
            </a:pPr>
            <a:r>
              <a:rPr lang="fr-FR" sz="2400" dirty="0"/>
              <a:t>1700 Français seraient présents dans les armées de </a:t>
            </a:r>
            <a:r>
              <a:rPr lang="fr-FR" sz="2400" dirty="0" err="1"/>
              <a:t>Daech</a:t>
            </a:r>
            <a:r>
              <a:rPr lang="fr-FR" sz="2400" dirty="0"/>
              <a:t> (2x plus que la Belgique, l’Angleterre ou encore l’Allemagne). 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1108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1578" y="1853754"/>
            <a:ext cx="9822557" cy="4276882"/>
          </a:xfrm>
        </p:spPr>
        <p:txBody>
          <a:bodyPr>
            <a:normAutofit fontScale="32500" lnSpcReduction="20000"/>
          </a:bodyPr>
          <a:lstStyle/>
          <a:p>
            <a:r>
              <a:rPr lang="en-US" sz="7400" b="1" dirty="0">
                <a:solidFill>
                  <a:srgbClr val="0070C0"/>
                </a:solidFill>
              </a:rPr>
              <a:t>4. Les </a:t>
            </a:r>
            <a:r>
              <a:rPr lang="en-US" sz="7400" b="1" dirty="0" err="1">
                <a:solidFill>
                  <a:srgbClr val="0070C0"/>
                </a:solidFill>
              </a:rPr>
              <a:t>décisions</a:t>
            </a:r>
            <a:r>
              <a:rPr lang="en-US" sz="7400" b="1" dirty="0">
                <a:solidFill>
                  <a:srgbClr val="0070C0"/>
                </a:solidFill>
              </a:rPr>
              <a:t> du </a:t>
            </a:r>
            <a:r>
              <a:rPr lang="en-US" sz="7400" b="1" dirty="0" err="1">
                <a:solidFill>
                  <a:srgbClr val="0070C0"/>
                </a:solidFill>
              </a:rPr>
              <a:t>président</a:t>
            </a:r>
            <a:r>
              <a:rPr lang="fr-FR" sz="2400" dirty="0"/>
              <a:t/>
            </a:r>
            <a:br>
              <a:rPr lang="fr-FR" sz="2400" dirty="0"/>
            </a:br>
            <a:endParaRPr lang="fr-FR" sz="2400" dirty="0"/>
          </a:p>
          <a:p>
            <a:pPr marL="0" indent="0">
              <a:buNone/>
            </a:pPr>
            <a:r>
              <a:rPr lang="fr-FR" sz="7400" dirty="0"/>
              <a:t>François Hollande a officiellement déclaré la "guerre contre le terrorisme" depuis début 2013. </a:t>
            </a:r>
          </a:p>
          <a:p>
            <a:pPr marL="0" indent="0">
              <a:buNone/>
            </a:pPr>
            <a:r>
              <a:rPr lang="fr-FR" sz="7400" dirty="0"/>
              <a:t>- le Sahel et le Mali </a:t>
            </a:r>
          </a:p>
          <a:p>
            <a:pPr marL="0" indent="0">
              <a:buNone/>
            </a:pPr>
            <a:r>
              <a:rPr lang="fr-FR" sz="7400" dirty="0"/>
              <a:t>- la coalition avec les Etats-Unis contre l’EI en 2014 en Irak. </a:t>
            </a:r>
          </a:p>
          <a:p>
            <a:pPr marL="0" indent="0">
              <a:buNone/>
            </a:pPr>
            <a:r>
              <a:rPr lang="fr-FR" sz="7400" dirty="0"/>
              <a:t>- septembre 2015 : décision du président Français d’étendre les frappes en Syrie </a:t>
            </a:r>
          </a:p>
          <a:p>
            <a:pPr marL="0" indent="0">
              <a:buNone/>
            </a:pPr>
            <a:r>
              <a:rPr lang="fr-FR" sz="2400" dirty="0"/>
              <a:t/>
            </a:r>
            <a:br>
              <a:rPr lang="fr-FR" sz="2400" dirty="0"/>
            </a:br>
            <a:endParaRPr lang="en-US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781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32480"/>
            <a:ext cx="9602788" cy="1637645"/>
          </a:xfrm>
        </p:spPr>
        <p:txBody>
          <a:bodyPr/>
          <a:lstStyle/>
          <a:p>
            <a:r>
              <a:rPr lang="en-US" dirty="0">
                <a:latin typeface="Gill Sans MT" charset="0"/>
              </a:rPr>
              <a:t>II] Les </a:t>
            </a:r>
            <a:r>
              <a:rPr lang="en-US" dirty="0" err="1">
                <a:latin typeface="Gill Sans MT" charset="0"/>
              </a:rPr>
              <a:t>réactions</a:t>
            </a:r>
            <a:r>
              <a:rPr lang="en-US" dirty="0">
                <a:latin typeface="Gill Sans MT" charset="0"/>
              </a:rPr>
              <a:t> positives</a:t>
            </a:r>
            <a:r>
              <a:rPr lang="en-US" i="1" dirty="0">
                <a:latin typeface="Gill Sans MT" charset="0"/>
              </a:rPr>
              <a:t> </a:t>
            </a:r>
            <a:r>
              <a:rPr lang="en-US" sz="2400" i="1" dirty="0">
                <a:latin typeface="Gill Sans MT" charset="0"/>
              </a:rPr>
              <a:t>(et </a:t>
            </a:r>
            <a:r>
              <a:rPr lang="en-US" sz="2400" i="1" dirty="0" err="1">
                <a:latin typeface="Gill Sans MT" charset="0"/>
              </a:rPr>
              <a:t>très</a:t>
            </a:r>
            <a:r>
              <a:rPr lang="en-US" sz="2400" i="1" dirty="0">
                <a:latin typeface="Gill Sans MT" charset="0"/>
              </a:rPr>
              <a:t> </a:t>
            </a:r>
            <a:r>
              <a:rPr lang="en-US" sz="2400" i="1" dirty="0" err="1">
                <a:latin typeface="Gill Sans MT" charset="0"/>
              </a:rPr>
              <a:t>françaises</a:t>
            </a:r>
            <a:r>
              <a:rPr lang="en-US" sz="2400" i="1" dirty="0">
                <a:latin typeface="Gill Sans MT" charset="0"/>
              </a:rPr>
              <a:t>)</a:t>
            </a:r>
            <a:r>
              <a:rPr lang="en-US" dirty="0">
                <a:latin typeface="Gill Sans MT" charset="0"/>
              </a:rPr>
              <a:t> pendant les attaques</a:t>
            </a:r>
          </a:p>
        </p:txBody>
      </p:sp>
      <p:pic>
        <p:nvPicPr>
          <p:cNvPr id="4" name="UtlGfdupSzc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111827" y="2356647"/>
            <a:ext cx="5060691" cy="284663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52753" y="3041302"/>
            <a:ext cx="446809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vidéo des spectateurs qui évacuent le stade juste après les explosions :</a:t>
            </a:r>
          </a:p>
          <a:p>
            <a:endParaRPr lang="fr-FR" dirty="0"/>
          </a:p>
          <a:p>
            <a:r>
              <a:rPr lang="fr-FR" dirty="0"/>
              <a:t>on chante l’hymne national dans le calme</a:t>
            </a:r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359236" y="4998027"/>
            <a:ext cx="1028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0:08 – 0:39</a:t>
            </a:r>
            <a:endParaRPr lang="es-CL" sz="1000" dirty="0"/>
          </a:p>
        </p:txBody>
      </p:sp>
    </p:spTree>
    <p:extLst>
      <p:ext uri="{BB962C8B-B14F-4D97-AF65-F5344CB8AC3E}">
        <p14:creationId xmlns:p14="http://schemas.microsoft.com/office/powerpoint/2010/main" val="2166295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7008" y="747953"/>
            <a:ext cx="9603275" cy="1049235"/>
          </a:xfrm>
        </p:spPr>
        <p:txBody>
          <a:bodyPr>
            <a:normAutofit/>
          </a:bodyPr>
          <a:lstStyle/>
          <a:p>
            <a:r>
              <a:rPr lang="en-US" sz="3100" dirty="0"/>
              <a:t>La </a:t>
            </a:r>
            <a:r>
              <a:rPr lang="en-US" sz="3100" dirty="0" err="1"/>
              <a:t>marseillaise</a:t>
            </a:r>
            <a:r>
              <a:rPr lang="en-US" sz="3100" dirty="0"/>
              <a:t> : </a:t>
            </a:r>
            <a:r>
              <a:rPr lang="en-US" sz="3100" dirty="0" err="1"/>
              <a:t>bien</a:t>
            </a:r>
            <a:r>
              <a:rPr lang="en-US" sz="3100" dirty="0"/>
              <a:t> plus </a:t>
            </a:r>
            <a:r>
              <a:rPr lang="en-US" sz="3100" dirty="0" err="1"/>
              <a:t>qu’un</a:t>
            </a:r>
            <a:r>
              <a:rPr lang="en-US" sz="3100" dirty="0"/>
              <a:t> </a:t>
            </a:r>
            <a:r>
              <a:rPr lang="en-US" sz="3100" dirty="0" err="1"/>
              <a:t>hymne</a:t>
            </a:r>
            <a:r>
              <a:rPr lang="en-US" sz="3100" dirty="0"/>
              <a:t> national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330" y="1896204"/>
            <a:ext cx="3338135" cy="430969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200" b="1" dirty="0">
                <a:solidFill>
                  <a:srgbClr val="0070C0"/>
                </a:solidFill>
              </a:rPr>
              <a:t>1) un chant </a:t>
            </a:r>
            <a:r>
              <a:rPr lang="en-US" sz="2200" b="1" dirty="0" err="1">
                <a:solidFill>
                  <a:srgbClr val="0070C0"/>
                </a:solidFill>
              </a:rPr>
              <a:t>guerrier</a:t>
            </a:r>
            <a:r>
              <a:rPr lang="en-US" sz="2200" b="1" dirty="0">
                <a:solidFill>
                  <a:srgbClr val="0070C0"/>
                </a:solidFill>
              </a:rPr>
              <a:t> et de </a:t>
            </a:r>
            <a:r>
              <a:rPr lang="fr-FR" sz="2200" b="1" dirty="0">
                <a:solidFill>
                  <a:srgbClr val="0070C0"/>
                </a:solidFill>
              </a:rPr>
              <a:t>résistance </a:t>
            </a:r>
            <a:endParaRPr lang="en-US" sz="22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fr-FR" sz="2200" dirty="0"/>
              <a:t>« </a:t>
            </a:r>
            <a:r>
              <a:rPr lang="en-US" sz="2200" b="1" dirty="0" err="1">
                <a:solidFill>
                  <a:srgbClr val="C00000"/>
                </a:solidFill>
              </a:rPr>
              <a:t>Tremblez</a:t>
            </a:r>
            <a:r>
              <a:rPr lang="en-US" sz="2200" dirty="0">
                <a:solidFill>
                  <a:srgbClr val="C00000"/>
                </a:solidFill>
              </a:rPr>
              <a:t>, </a:t>
            </a:r>
            <a:r>
              <a:rPr lang="en-US" sz="2200" b="1" dirty="0" err="1">
                <a:solidFill>
                  <a:srgbClr val="C00000"/>
                </a:solidFill>
              </a:rPr>
              <a:t>tyrans</a:t>
            </a:r>
            <a:r>
              <a:rPr lang="en-US" sz="2200" b="1" dirty="0">
                <a:solidFill>
                  <a:srgbClr val="C00000"/>
                </a:solidFill>
              </a:rPr>
              <a:t> et </a:t>
            </a:r>
            <a:r>
              <a:rPr lang="en-US" sz="2200" b="1" dirty="0" err="1">
                <a:solidFill>
                  <a:srgbClr val="C00000"/>
                </a:solidFill>
              </a:rPr>
              <a:t>vous</a:t>
            </a:r>
            <a:r>
              <a:rPr lang="en-US" sz="2200" b="1" dirty="0">
                <a:solidFill>
                  <a:srgbClr val="C00000"/>
                </a:solidFill>
              </a:rPr>
              <a:t> </a:t>
            </a:r>
            <a:r>
              <a:rPr lang="en-US" sz="2200" b="1" dirty="0" err="1">
                <a:solidFill>
                  <a:srgbClr val="C00000"/>
                </a:solidFill>
              </a:rPr>
              <a:t>perfides</a:t>
            </a:r>
            <a:r>
              <a:rPr lang="en-US" sz="2200" dirty="0">
                <a:solidFill>
                  <a:srgbClr val="C00000"/>
                </a:solidFill>
              </a:rPr>
              <a:t/>
            </a:r>
            <a:br>
              <a:rPr lang="en-US" sz="2200" dirty="0">
                <a:solidFill>
                  <a:srgbClr val="C00000"/>
                </a:solidFill>
              </a:rPr>
            </a:br>
            <a:r>
              <a:rPr lang="en-US" sz="2200" dirty="0" err="1">
                <a:solidFill>
                  <a:srgbClr val="C00000"/>
                </a:solidFill>
              </a:rPr>
              <a:t>L'opprobre</a:t>
            </a:r>
            <a:r>
              <a:rPr lang="en-US" sz="2200" dirty="0">
                <a:solidFill>
                  <a:srgbClr val="C00000"/>
                </a:solidFill>
              </a:rPr>
              <a:t> de </a:t>
            </a:r>
            <a:r>
              <a:rPr lang="en-US" sz="2200" dirty="0" err="1">
                <a:solidFill>
                  <a:srgbClr val="C00000"/>
                </a:solidFill>
              </a:rPr>
              <a:t>tous</a:t>
            </a:r>
            <a:r>
              <a:rPr lang="en-US" sz="2200" dirty="0">
                <a:solidFill>
                  <a:srgbClr val="C00000"/>
                </a:solidFill>
              </a:rPr>
              <a:t> les </a:t>
            </a:r>
            <a:r>
              <a:rPr lang="en-US" sz="2200" dirty="0" err="1">
                <a:solidFill>
                  <a:srgbClr val="C00000"/>
                </a:solidFill>
              </a:rPr>
              <a:t>partis</a:t>
            </a:r>
            <a:r>
              <a:rPr lang="en-US" sz="2200" dirty="0">
                <a:solidFill>
                  <a:srgbClr val="C00000"/>
                </a:solidFill>
              </a:rPr>
              <a:t/>
            </a:r>
            <a:br>
              <a:rPr lang="en-US" sz="2200" dirty="0">
                <a:solidFill>
                  <a:srgbClr val="C00000"/>
                </a:solidFill>
              </a:rPr>
            </a:br>
            <a:r>
              <a:rPr lang="en-US" sz="2200" dirty="0" err="1">
                <a:solidFill>
                  <a:srgbClr val="C00000"/>
                </a:solidFill>
              </a:rPr>
              <a:t>Tremblez</a:t>
            </a:r>
            <a:r>
              <a:rPr lang="en-US" sz="2200" dirty="0">
                <a:solidFill>
                  <a:srgbClr val="C00000"/>
                </a:solidFill>
              </a:rPr>
              <a:t>! </a:t>
            </a:r>
            <a:r>
              <a:rPr lang="en-US" sz="2200" dirty="0" err="1">
                <a:solidFill>
                  <a:srgbClr val="C00000"/>
                </a:solidFill>
              </a:rPr>
              <a:t>vos</a:t>
            </a:r>
            <a:r>
              <a:rPr lang="en-US" sz="2200" dirty="0">
                <a:solidFill>
                  <a:srgbClr val="C00000"/>
                </a:solidFill>
              </a:rPr>
              <a:t> </a:t>
            </a:r>
            <a:r>
              <a:rPr lang="en-US" sz="2200" dirty="0" err="1">
                <a:solidFill>
                  <a:srgbClr val="C00000"/>
                </a:solidFill>
              </a:rPr>
              <a:t>projets</a:t>
            </a:r>
            <a:r>
              <a:rPr lang="en-US" sz="2200" dirty="0">
                <a:solidFill>
                  <a:srgbClr val="C00000"/>
                </a:solidFill>
              </a:rPr>
              <a:t> parricides</a:t>
            </a:r>
            <a:br>
              <a:rPr lang="en-US" sz="2200" dirty="0">
                <a:solidFill>
                  <a:srgbClr val="C00000"/>
                </a:solidFill>
              </a:rPr>
            </a:br>
            <a:r>
              <a:rPr lang="en-US" sz="2200" dirty="0" err="1">
                <a:solidFill>
                  <a:srgbClr val="C00000"/>
                </a:solidFill>
              </a:rPr>
              <a:t>Vont</a:t>
            </a:r>
            <a:r>
              <a:rPr lang="en-US" sz="2200" dirty="0">
                <a:solidFill>
                  <a:srgbClr val="C00000"/>
                </a:solidFill>
              </a:rPr>
              <a:t> </a:t>
            </a:r>
            <a:r>
              <a:rPr lang="en-US" sz="2200" dirty="0" err="1">
                <a:solidFill>
                  <a:srgbClr val="C00000"/>
                </a:solidFill>
              </a:rPr>
              <a:t>enfin</a:t>
            </a:r>
            <a:r>
              <a:rPr lang="en-US" sz="2200" dirty="0">
                <a:solidFill>
                  <a:srgbClr val="C00000"/>
                </a:solidFill>
              </a:rPr>
              <a:t> </a:t>
            </a:r>
            <a:r>
              <a:rPr lang="en-US" sz="2200" dirty="0" err="1">
                <a:solidFill>
                  <a:srgbClr val="C00000"/>
                </a:solidFill>
              </a:rPr>
              <a:t>recevoir</a:t>
            </a:r>
            <a:r>
              <a:rPr lang="en-US" sz="2200" dirty="0">
                <a:solidFill>
                  <a:srgbClr val="C00000"/>
                </a:solidFill>
              </a:rPr>
              <a:t> </a:t>
            </a:r>
            <a:r>
              <a:rPr lang="en-US" sz="2200" dirty="0" err="1">
                <a:solidFill>
                  <a:srgbClr val="C00000"/>
                </a:solidFill>
              </a:rPr>
              <a:t>leurs</a:t>
            </a:r>
            <a:r>
              <a:rPr lang="en-US" sz="2200" dirty="0">
                <a:solidFill>
                  <a:srgbClr val="C00000"/>
                </a:solidFill>
              </a:rPr>
              <a:t> prix!</a:t>
            </a:r>
            <a:br>
              <a:rPr lang="en-US" sz="2200" dirty="0">
                <a:solidFill>
                  <a:srgbClr val="C00000"/>
                </a:solidFill>
              </a:rPr>
            </a:br>
            <a:r>
              <a:rPr lang="en-US" sz="2200" dirty="0">
                <a:solidFill>
                  <a:srgbClr val="C00000"/>
                </a:solidFill>
              </a:rPr>
              <a:t>Tout </a:t>
            </a:r>
            <a:r>
              <a:rPr lang="en-US" sz="2200" dirty="0" err="1">
                <a:solidFill>
                  <a:srgbClr val="C00000"/>
                </a:solidFill>
              </a:rPr>
              <a:t>est</a:t>
            </a:r>
            <a:r>
              <a:rPr lang="en-US" sz="2200" dirty="0">
                <a:solidFill>
                  <a:srgbClr val="C00000"/>
                </a:solidFill>
              </a:rPr>
              <a:t> </a:t>
            </a:r>
            <a:r>
              <a:rPr lang="en-US" sz="2200" dirty="0" err="1">
                <a:solidFill>
                  <a:srgbClr val="C00000"/>
                </a:solidFill>
              </a:rPr>
              <a:t>soldat</a:t>
            </a:r>
            <a:r>
              <a:rPr lang="en-US" sz="2200" dirty="0">
                <a:solidFill>
                  <a:srgbClr val="C00000"/>
                </a:solidFill>
              </a:rPr>
              <a:t> pour </a:t>
            </a:r>
            <a:r>
              <a:rPr lang="en-US" sz="2200" dirty="0" err="1">
                <a:solidFill>
                  <a:srgbClr val="C00000"/>
                </a:solidFill>
              </a:rPr>
              <a:t>vous</a:t>
            </a:r>
            <a:r>
              <a:rPr lang="en-US" sz="2200" dirty="0">
                <a:solidFill>
                  <a:srgbClr val="C00000"/>
                </a:solidFill>
              </a:rPr>
              <a:t> </a:t>
            </a:r>
            <a:r>
              <a:rPr lang="en-US" sz="2200" dirty="0" err="1">
                <a:solidFill>
                  <a:srgbClr val="C00000"/>
                </a:solidFill>
              </a:rPr>
              <a:t>combattre</a:t>
            </a:r>
            <a:r>
              <a:rPr lang="en-US" sz="2200" dirty="0">
                <a:solidFill>
                  <a:srgbClr val="C00000"/>
                </a:solidFill>
              </a:rPr>
              <a:t/>
            </a:r>
            <a:br>
              <a:rPr lang="en-US" sz="2200" dirty="0">
                <a:solidFill>
                  <a:srgbClr val="C00000"/>
                </a:solidFill>
              </a:rPr>
            </a:br>
            <a:r>
              <a:rPr lang="en-US" sz="2200" dirty="0" err="1">
                <a:solidFill>
                  <a:srgbClr val="C00000"/>
                </a:solidFill>
              </a:rPr>
              <a:t>S'ils</a:t>
            </a:r>
            <a:r>
              <a:rPr lang="en-US" sz="2200" dirty="0">
                <a:solidFill>
                  <a:srgbClr val="C00000"/>
                </a:solidFill>
              </a:rPr>
              <a:t> </a:t>
            </a:r>
            <a:r>
              <a:rPr lang="en-US" sz="2200" dirty="0" err="1">
                <a:solidFill>
                  <a:srgbClr val="C00000"/>
                </a:solidFill>
              </a:rPr>
              <a:t>tombent</a:t>
            </a:r>
            <a:r>
              <a:rPr lang="en-US" sz="2200" dirty="0">
                <a:solidFill>
                  <a:srgbClr val="C00000"/>
                </a:solidFill>
              </a:rPr>
              <a:t>, </a:t>
            </a:r>
            <a:r>
              <a:rPr lang="en-US" sz="2200" dirty="0" err="1">
                <a:solidFill>
                  <a:srgbClr val="C00000"/>
                </a:solidFill>
              </a:rPr>
              <a:t>nos</a:t>
            </a:r>
            <a:r>
              <a:rPr lang="en-US" sz="2200" dirty="0">
                <a:solidFill>
                  <a:srgbClr val="C00000"/>
                </a:solidFill>
              </a:rPr>
              <a:t> </a:t>
            </a:r>
            <a:r>
              <a:rPr lang="en-US" sz="2200" dirty="0" err="1">
                <a:solidFill>
                  <a:srgbClr val="C00000"/>
                </a:solidFill>
              </a:rPr>
              <a:t>jeunes</a:t>
            </a:r>
            <a:r>
              <a:rPr lang="en-US" sz="2200" dirty="0">
                <a:solidFill>
                  <a:srgbClr val="C00000"/>
                </a:solidFill>
              </a:rPr>
              <a:t> </a:t>
            </a:r>
            <a:r>
              <a:rPr lang="en-US" sz="2200" dirty="0" err="1">
                <a:solidFill>
                  <a:srgbClr val="C00000"/>
                </a:solidFill>
              </a:rPr>
              <a:t>héros</a:t>
            </a:r>
            <a:r>
              <a:rPr lang="en-US" sz="2200" dirty="0">
                <a:solidFill>
                  <a:srgbClr val="C00000"/>
                </a:solidFill>
              </a:rPr>
              <a:t/>
            </a:r>
            <a:br>
              <a:rPr lang="en-US" sz="2200" dirty="0">
                <a:solidFill>
                  <a:srgbClr val="C00000"/>
                </a:solidFill>
              </a:rPr>
            </a:br>
            <a:r>
              <a:rPr lang="en-US" sz="2200" dirty="0">
                <a:solidFill>
                  <a:srgbClr val="C00000"/>
                </a:solidFill>
              </a:rPr>
              <a:t>La France </a:t>
            </a:r>
            <a:r>
              <a:rPr lang="en-US" sz="2200" dirty="0" err="1">
                <a:solidFill>
                  <a:srgbClr val="C00000"/>
                </a:solidFill>
              </a:rPr>
              <a:t>en</a:t>
            </a:r>
            <a:r>
              <a:rPr lang="en-US" sz="2200" dirty="0">
                <a:solidFill>
                  <a:srgbClr val="C00000"/>
                </a:solidFill>
              </a:rPr>
              <a:t> </a:t>
            </a:r>
            <a:r>
              <a:rPr lang="en-US" sz="2200" dirty="0" err="1">
                <a:solidFill>
                  <a:srgbClr val="C00000"/>
                </a:solidFill>
              </a:rPr>
              <a:t>produit</a:t>
            </a:r>
            <a:r>
              <a:rPr lang="en-US" sz="2200" dirty="0">
                <a:solidFill>
                  <a:srgbClr val="C00000"/>
                </a:solidFill>
              </a:rPr>
              <a:t> de nouveaux,</a:t>
            </a:r>
            <a:br>
              <a:rPr lang="en-US" sz="2200" dirty="0">
                <a:solidFill>
                  <a:srgbClr val="C00000"/>
                </a:solidFill>
              </a:rPr>
            </a:br>
            <a:r>
              <a:rPr lang="en-US" sz="2200" b="1" dirty="0" err="1">
                <a:solidFill>
                  <a:srgbClr val="C00000"/>
                </a:solidFill>
              </a:rPr>
              <a:t>Contre</a:t>
            </a:r>
            <a:r>
              <a:rPr lang="en-US" sz="2200" b="1" dirty="0">
                <a:solidFill>
                  <a:srgbClr val="C00000"/>
                </a:solidFill>
              </a:rPr>
              <a:t> </a:t>
            </a:r>
            <a:r>
              <a:rPr lang="en-US" sz="2200" b="1" dirty="0" err="1">
                <a:solidFill>
                  <a:srgbClr val="C00000"/>
                </a:solidFill>
              </a:rPr>
              <a:t>vous</a:t>
            </a:r>
            <a:r>
              <a:rPr lang="en-US" sz="2200" b="1" dirty="0">
                <a:solidFill>
                  <a:srgbClr val="C00000"/>
                </a:solidFill>
              </a:rPr>
              <a:t> tout </a:t>
            </a:r>
            <a:r>
              <a:rPr lang="en-US" sz="2200" b="1" dirty="0" err="1">
                <a:solidFill>
                  <a:srgbClr val="C00000"/>
                </a:solidFill>
              </a:rPr>
              <a:t>prêts</a:t>
            </a:r>
            <a:r>
              <a:rPr lang="en-US" sz="2200" b="1" dirty="0">
                <a:solidFill>
                  <a:srgbClr val="C00000"/>
                </a:solidFill>
              </a:rPr>
              <a:t> à se </a:t>
            </a:r>
            <a:r>
              <a:rPr lang="en-US" sz="2200" b="1" dirty="0" err="1">
                <a:solidFill>
                  <a:srgbClr val="C00000"/>
                </a:solidFill>
              </a:rPr>
              <a:t>battre</a:t>
            </a:r>
            <a:r>
              <a:rPr lang="en-US" sz="2200" dirty="0"/>
              <a:t>.</a:t>
            </a:r>
            <a:r>
              <a:rPr lang="fr-FR" sz="2200" dirty="0"/>
              <a:t> »</a:t>
            </a:r>
            <a:endParaRPr lang="en-US" sz="22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305299" y="1556859"/>
            <a:ext cx="3472543" cy="5032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900" dirty="0"/>
          </a:p>
          <a:p>
            <a:r>
              <a:rPr lang="en-US" sz="1900" b="1" dirty="0">
                <a:solidFill>
                  <a:srgbClr val="0070C0"/>
                </a:solidFill>
              </a:rPr>
              <a:t>2) un </a:t>
            </a:r>
            <a:r>
              <a:rPr lang="fr-FR" sz="1900" b="1" dirty="0">
                <a:solidFill>
                  <a:srgbClr val="0070C0"/>
                </a:solidFill>
              </a:rPr>
              <a:t>hymne à la liberté</a:t>
            </a:r>
          </a:p>
          <a:p>
            <a:endParaRPr lang="fr-FR" sz="1900" dirty="0"/>
          </a:p>
          <a:p>
            <a:r>
              <a:rPr lang="fr-FR" sz="1900" dirty="0"/>
              <a:t>« </a:t>
            </a:r>
            <a:r>
              <a:rPr lang="en-US" sz="1900" dirty="0">
                <a:solidFill>
                  <a:srgbClr val="C00000"/>
                </a:solidFill>
              </a:rPr>
              <a:t>Amour sacré de la </a:t>
            </a:r>
            <a:r>
              <a:rPr lang="en-US" sz="1900" dirty="0" err="1">
                <a:solidFill>
                  <a:srgbClr val="C00000"/>
                </a:solidFill>
              </a:rPr>
              <a:t>Patrie</a:t>
            </a:r>
            <a:r>
              <a:rPr lang="en-US" sz="1900" dirty="0">
                <a:solidFill>
                  <a:srgbClr val="C00000"/>
                </a:solidFill>
              </a:rPr>
              <a:t/>
            </a:r>
            <a:br>
              <a:rPr lang="en-US" sz="1900" dirty="0">
                <a:solidFill>
                  <a:srgbClr val="C00000"/>
                </a:solidFill>
              </a:rPr>
            </a:br>
            <a:r>
              <a:rPr lang="en-US" sz="1900" dirty="0" err="1">
                <a:solidFill>
                  <a:srgbClr val="C00000"/>
                </a:solidFill>
              </a:rPr>
              <a:t>Conduis</a:t>
            </a:r>
            <a:r>
              <a:rPr lang="en-US" sz="1900" dirty="0">
                <a:solidFill>
                  <a:srgbClr val="C00000"/>
                </a:solidFill>
              </a:rPr>
              <a:t>, </a:t>
            </a:r>
            <a:r>
              <a:rPr lang="en-US" sz="1900" dirty="0" err="1">
                <a:solidFill>
                  <a:srgbClr val="C00000"/>
                </a:solidFill>
              </a:rPr>
              <a:t>soutiens</a:t>
            </a:r>
            <a:r>
              <a:rPr lang="en-US" sz="1900" dirty="0">
                <a:solidFill>
                  <a:srgbClr val="C00000"/>
                </a:solidFill>
              </a:rPr>
              <a:t> </a:t>
            </a:r>
            <a:r>
              <a:rPr lang="en-US" sz="1900" dirty="0" err="1">
                <a:solidFill>
                  <a:srgbClr val="C00000"/>
                </a:solidFill>
              </a:rPr>
              <a:t>nos</a:t>
            </a:r>
            <a:r>
              <a:rPr lang="en-US" sz="1900" dirty="0">
                <a:solidFill>
                  <a:srgbClr val="C00000"/>
                </a:solidFill>
              </a:rPr>
              <a:t> bras </a:t>
            </a:r>
            <a:r>
              <a:rPr lang="en-US" sz="1900" dirty="0" err="1">
                <a:solidFill>
                  <a:srgbClr val="C00000"/>
                </a:solidFill>
              </a:rPr>
              <a:t>vengeurs</a:t>
            </a:r>
            <a:r>
              <a:rPr lang="en-US" sz="1900" dirty="0">
                <a:solidFill>
                  <a:srgbClr val="C00000"/>
                </a:solidFill>
              </a:rPr>
              <a:t/>
            </a:r>
            <a:br>
              <a:rPr lang="en-US" sz="1900" dirty="0">
                <a:solidFill>
                  <a:srgbClr val="C00000"/>
                </a:solidFill>
              </a:rPr>
            </a:br>
            <a:r>
              <a:rPr lang="en-US" sz="1900" b="1" dirty="0" err="1">
                <a:solidFill>
                  <a:srgbClr val="C00000"/>
                </a:solidFill>
              </a:rPr>
              <a:t>Liberté</a:t>
            </a:r>
            <a:r>
              <a:rPr lang="en-US" sz="1900" b="1" dirty="0">
                <a:solidFill>
                  <a:srgbClr val="C00000"/>
                </a:solidFill>
              </a:rPr>
              <a:t>, </a:t>
            </a:r>
            <a:r>
              <a:rPr lang="en-US" sz="1900" b="1" dirty="0" err="1">
                <a:solidFill>
                  <a:srgbClr val="C00000"/>
                </a:solidFill>
              </a:rPr>
              <a:t>Liberté</a:t>
            </a:r>
            <a:r>
              <a:rPr lang="en-US" sz="1900" b="1" dirty="0">
                <a:solidFill>
                  <a:srgbClr val="C00000"/>
                </a:solidFill>
              </a:rPr>
              <a:t> </a:t>
            </a:r>
            <a:r>
              <a:rPr lang="en-US" sz="1900" b="1" dirty="0" err="1">
                <a:solidFill>
                  <a:srgbClr val="C00000"/>
                </a:solidFill>
              </a:rPr>
              <a:t>chérie</a:t>
            </a:r>
            <a:r>
              <a:rPr lang="en-US" sz="1900" b="1" dirty="0">
                <a:solidFill>
                  <a:srgbClr val="C00000"/>
                </a:solidFill>
              </a:rPr>
              <a:t/>
            </a:r>
            <a:br>
              <a:rPr lang="en-US" sz="1900" b="1" dirty="0">
                <a:solidFill>
                  <a:srgbClr val="C00000"/>
                </a:solidFill>
              </a:rPr>
            </a:br>
            <a:r>
              <a:rPr lang="en-US" sz="1900" b="1" dirty="0">
                <a:solidFill>
                  <a:srgbClr val="C00000"/>
                </a:solidFill>
              </a:rPr>
              <a:t>Combats avec </a:t>
            </a:r>
            <a:r>
              <a:rPr lang="en-US" sz="1900" b="1" dirty="0" err="1">
                <a:solidFill>
                  <a:srgbClr val="C00000"/>
                </a:solidFill>
              </a:rPr>
              <a:t>tes</a:t>
            </a:r>
            <a:r>
              <a:rPr lang="en-US" sz="1900" b="1" dirty="0">
                <a:solidFill>
                  <a:srgbClr val="C00000"/>
                </a:solidFill>
              </a:rPr>
              <a:t> </a:t>
            </a:r>
            <a:r>
              <a:rPr lang="en-US" sz="1900" b="1" dirty="0" err="1">
                <a:solidFill>
                  <a:srgbClr val="C00000"/>
                </a:solidFill>
              </a:rPr>
              <a:t>défenseurs</a:t>
            </a:r>
            <a:r>
              <a:rPr lang="en-US" sz="1900" dirty="0">
                <a:solidFill>
                  <a:srgbClr val="C00000"/>
                </a:solidFill>
              </a:rPr>
              <a:t>!</a:t>
            </a:r>
            <a:br>
              <a:rPr lang="en-US" sz="1900" dirty="0">
                <a:solidFill>
                  <a:srgbClr val="C00000"/>
                </a:solidFill>
              </a:rPr>
            </a:br>
            <a:r>
              <a:rPr lang="en-US" sz="1900" dirty="0">
                <a:solidFill>
                  <a:srgbClr val="C00000"/>
                </a:solidFill>
              </a:rPr>
              <a:t>Sous </a:t>
            </a:r>
            <a:r>
              <a:rPr lang="en-US" sz="1900" dirty="0" err="1">
                <a:solidFill>
                  <a:srgbClr val="C00000"/>
                </a:solidFill>
              </a:rPr>
              <a:t>nos</a:t>
            </a:r>
            <a:r>
              <a:rPr lang="en-US" sz="1900" dirty="0">
                <a:solidFill>
                  <a:srgbClr val="C00000"/>
                </a:solidFill>
              </a:rPr>
              <a:t> </a:t>
            </a:r>
            <a:r>
              <a:rPr lang="en-US" sz="1900" dirty="0" err="1">
                <a:solidFill>
                  <a:srgbClr val="C00000"/>
                </a:solidFill>
              </a:rPr>
              <a:t>drapeaux</a:t>
            </a:r>
            <a:r>
              <a:rPr lang="en-US" sz="1900" dirty="0">
                <a:solidFill>
                  <a:srgbClr val="C00000"/>
                </a:solidFill>
              </a:rPr>
              <a:t>, que la </a:t>
            </a:r>
            <a:r>
              <a:rPr lang="en-US" sz="1900" dirty="0" err="1">
                <a:solidFill>
                  <a:srgbClr val="C00000"/>
                </a:solidFill>
              </a:rPr>
              <a:t>victoire</a:t>
            </a:r>
            <a:r>
              <a:rPr lang="en-US" sz="1900" dirty="0">
                <a:solidFill>
                  <a:srgbClr val="C00000"/>
                </a:solidFill>
              </a:rPr>
              <a:t/>
            </a:r>
            <a:br>
              <a:rPr lang="en-US" sz="1900" dirty="0">
                <a:solidFill>
                  <a:srgbClr val="C00000"/>
                </a:solidFill>
              </a:rPr>
            </a:br>
            <a:r>
              <a:rPr lang="en-US" sz="1900" dirty="0" err="1">
                <a:solidFill>
                  <a:srgbClr val="C00000"/>
                </a:solidFill>
              </a:rPr>
              <a:t>Accoure</a:t>
            </a:r>
            <a:r>
              <a:rPr lang="en-US" sz="1900" dirty="0">
                <a:solidFill>
                  <a:srgbClr val="C00000"/>
                </a:solidFill>
              </a:rPr>
              <a:t> à </a:t>
            </a:r>
            <a:r>
              <a:rPr lang="en-US" sz="1900" dirty="0" err="1">
                <a:solidFill>
                  <a:srgbClr val="C00000"/>
                </a:solidFill>
              </a:rPr>
              <a:t>tes</a:t>
            </a:r>
            <a:r>
              <a:rPr lang="en-US" sz="1900" dirty="0">
                <a:solidFill>
                  <a:srgbClr val="C00000"/>
                </a:solidFill>
              </a:rPr>
              <a:t> </a:t>
            </a:r>
            <a:r>
              <a:rPr lang="en-US" sz="1900" dirty="0" err="1">
                <a:solidFill>
                  <a:srgbClr val="C00000"/>
                </a:solidFill>
              </a:rPr>
              <a:t>mâles</a:t>
            </a:r>
            <a:r>
              <a:rPr lang="en-US" sz="1900" dirty="0">
                <a:solidFill>
                  <a:srgbClr val="C00000"/>
                </a:solidFill>
              </a:rPr>
              <a:t> accents</a:t>
            </a:r>
            <a:br>
              <a:rPr lang="en-US" sz="1900" dirty="0">
                <a:solidFill>
                  <a:srgbClr val="C00000"/>
                </a:solidFill>
              </a:rPr>
            </a:br>
            <a:r>
              <a:rPr lang="en-US" sz="1900" dirty="0">
                <a:solidFill>
                  <a:srgbClr val="C00000"/>
                </a:solidFill>
              </a:rPr>
              <a:t>Que </a:t>
            </a:r>
            <a:r>
              <a:rPr lang="en-US" sz="1900" dirty="0" err="1">
                <a:solidFill>
                  <a:srgbClr val="C00000"/>
                </a:solidFill>
              </a:rPr>
              <a:t>tes</a:t>
            </a:r>
            <a:r>
              <a:rPr lang="en-US" sz="1900" dirty="0">
                <a:solidFill>
                  <a:srgbClr val="C00000"/>
                </a:solidFill>
              </a:rPr>
              <a:t> </a:t>
            </a:r>
            <a:r>
              <a:rPr lang="en-US" sz="1900" dirty="0" err="1">
                <a:solidFill>
                  <a:srgbClr val="C00000"/>
                </a:solidFill>
              </a:rPr>
              <a:t>ennemis</a:t>
            </a:r>
            <a:r>
              <a:rPr lang="en-US" sz="1900" dirty="0">
                <a:solidFill>
                  <a:srgbClr val="C00000"/>
                </a:solidFill>
              </a:rPr>
              <a:t> </a:t>
            </a:r>
            <a:r>
              <a:rPr lang="en-US" sz="1900" dirty="0" err="1">
                <a:solidFill>
                  <a:srgbClr val="C00000"/>
                </a:solidFill>
              </a:rPr>
              <a:t>expirants</a:t>
            </a:r>
            <a:r>
              <a:rPr lang="en-US" sz="1900" dirty="0">
                <a:solidFill>
                  <a:srgbClr val="C00000"/>
                </a:solidFill>
              </a:rPr>
              <a:t/>
            </a:r>
            <a:br>
              <a:rPr lang="en-US" sz="1900" dirty="0">
                <a:solidFill>
                  <a:srgbClr val="C00000"/>
                </a:solidFill>
              </a:rPr>
            </a:br>
            <a:r>
              <a:rPr lang="en-US" sz="1900" dirty="0" err="1">
                <a:solidFill>
                  <a:srgbClr val="C00000"/>
                </a:solidFill>
              </a:rPr>
              <a:t>Voient</a:t>
            </a:r>
            <a:r>
              <a:rPr lang="en-US" sz="1900" dirty="0">
                <a:solidFill>
                  <a:srgbClr val="C00000"/>
                </a:solidFill>
              </a:rPr>
              <a:t> ton </a:t>
            </a:r>
            <a:r>
              <a:rPr lang="en-US" sz="1900" dirty="0" err="1">
                <a:solidFill>
                  <a:srgbClr val="C00000"/>
                </a:solidFill>
              </a:rPr>
              <a:t>triomphe</a:t>
            </a:r>
            <a:r>
              <a:rPr lang="en-US" sz="1900" dirty="0">
                <a:solidFill>
                  <a:srgbClr val="C00000"/>
                </a:solidFill>
              </a:rPr>
              <a:t> et </a:t>
            </a:r>
            <a:r>
              <a:rPr lang="en-US" sz="1900" dirty="0" err="1">
                <a:solidFill>
                  <a:srgbClr val="C00000"/>
                </a:solidFill>
              </a:rPr>
              <a:t>notre</a:t>
            </a:r>
            <a:r>
              <a:rPr lang="en-US" sz="1900" dirty="0">
                <a:solidFill>
                  <a:srgbClr val="C00000"/>
                </a:solidFill>
              </a:rPr>
              <a:t> </a:t>
            </a:r>
            <a:r>
              <a:rPr lang="en-US" sz="1900" dirty="0" err="1">
                <a:solidFill>
                  <a:srgbClr val="C00000"/>
                </a:solidFill>
              </a:rPr>
              <a:t>gloire</a:t>
            </a:r>
            <a:r>
              <a:rPr lang="en-US" sz="1900" dirty="0">
                <a:solidFill>
                  <a:srgbClr val="C00000"/>
                </a:solidFill>
              </a:rPr>
              <a:t>!</a:t>
            </a:r>
            <a:r>
              <a:rPr lang="fr-FR" sz="1900" dirty="0"/>
              <a:t> »</a:t>
            </a:r>
            <a:endParaRPr lang="en-US" sz="190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120741" y="1896204"/>
            <a:ext cx="438191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70C0"/>
                </a:solidFill>
              </a:rPr>
              <a:t>3) un chant </a:t>
            </a:r>
            <a:r>
              <a:rPr lang="en-US" sz="1600" b="1" dirty="0" err="1">
                <a:solidFill>
                  <a:srgbClr val="0070C0"/>
                </a:solidFill>
              </a:rPr>
              <a:t>patriotique</a:t>
            </a:r>
            <a:r>
              <a:rPr lang="en-US" sz="1600" b="1" dirty="0">
                <a:solidFill>
                  <a:srgbClr val="0070C0"/>
                </a:solidFill>
              </a:rPr>
              <a:t> et un </a:t>
            </a:r>
            <a:r>
              <a:rPr lang="en-US" sz="1600" b="1" dirty="0" err="1">
                <a:solidFill>
                  <a:srgbClr val="0070C0"/>
                </a:solidFill>
              </a:rPr>
              <a:t>appel</a:t>
            </a:r>
            <a:r>
              <a:rPr lang="en-US" sz="1600" b="1" dirty="0">
                <a:solidFill>
                  <a:srgbClr val="0070C0"/>
                </a:solidFill>
              </a:rPr>
              <a:t> à la </a:t>
            </a:r>
            <a:r>
              <a:rPr lang="en-US" sz="1600" b="1" dirty="0" err="1">
                <a:solidFill>
                  <a:srgbClr val="0070C0"/>
                </a:solidFill>
              </a:rPr>
              <a:t>mobilisation</a:t>
            </a:r>
            <a:endParaRPr lang="en-US" sz="1600" b="1" dirty="0">
              <a:solidFill>
                <a:srgbClr val="0070C0"/>
              </a:solidFill>
            </a:endParaRPr>
          </a:p>
          <a:p>
            <a:endParaRPr lang="en-US" sz="1600" b="1" dirty="0">
              <a:solidFill>
                <a:srgbClr val="0070C0"/>
              </a:solidFill>
            </a:endParaRPr>
          </a:p>
          <a:p>
            <a:r>
              <a:rPr lang="fr-FR" sz="1600" dirty="0"/>
              <a:t>« </a:t>
            </a:r>
            <a:r>
              <a:rPr lang="fr-FR" sz="1600" dirty="0">
                <a:solidFill>
                  <a:srgbClr val="C00000"/>
                </a:solidFill>
              </a:rPr>
              <a:t>Allons </a:t>
            </a:r>
            <a:r>
              <a:rPr lang="fr-FR" sz="1600" b="1" dirty="0">
                <a:solidFill>
                  <a:srgbClr val="C00000"/>
                </a:solidFill>
              </a:rPr>
              <a:t>enfants de la Patrie</a:t>
            </a:r>
            <a:r>
              <a:rPr lang="fr-FR" sz="1600" dirty="0">
                <a:solidFill>
                  <a:srgbClr val="C00000"/>
                </a:solidFill>
              </a:rPr>
              <a:t>,</a:t>
            </a:r>
            <a:br>
              <a:rPr lang="fr-FR" sz="1600" dirty="0">
                <a:solidFill>
                  <a:srgbClr val="C00000"/>
                </a:solidFill>
              </a:rPr>
            </a:br>
            <a:r>
              <a:rPr lang="fr-FR" sz="1600" dirty="0">
                <a:solidFill>
                  <a:srgbClr val="C00000"/>
                </a:solidFill>
              </a:rPr>
              <a:t>Le jour de gloire est arrivé !</a:t>
            </a:r>
            <a:br>
              <a:rPr lang="fr-FR" sz="1600" dirty="0">
                <a:solidFill>
                  <a:srgbClr val="C00000"/>
                </a:solidFill>
              </a:rPr>
            </a:br>
            <a:r>
              <a:rPr lang="fr-FR" sz="1600" dirty="0">
                <a:solidFill>
                  <a:srgbClr val="C00000"/>
                </a:solidFill>
              </a:rPr>
              <a:t>Contre nous de la tyrannie</a:t>
            </a:r>
            <a:br>
              <a:rPr lang="fr-FR" sz="1600" dirty="0">
                <a:solidFill>
                  <a:srgbClr val="C00000"/>
                </a:solidFill>
              </a:rPr>
            </a:br>
            <a:r>
              <a:rPr lang="fr-FR" sz="1600" dirty="0">
                <a:solidFill>
                  <a:srgbClr val="C00000"/>
                </a:solidFill>
              </a:rPr>
              <a:t>L'étendard sanglant est levé</a:t>
            </a:r>
            <a:r>
              <a:rPr lang="fr-FR" sz="1600" dirty="0"/>
              <a:t> »</a:t>
            </a:r>
          </a:p>
          <a:p>
            <a:r>
              <a:rPr lang="fr-FR" sz="1600" dirty="0"/>
              <a:t/>
            </a:r>
            <a:br>
              <a:rPr lang="fr-FR" sz="1600" dirty="0"/>
            </a:br>
            <a:r>
              <a:rPr lang="fr-FR" sz="1600" dirty="0"/>
              <a:t>« </a:t>
            </a:r>
            <a:r>
              <a:rPr lang="fr-FR" sz="1600" b="1" dirty="0">
                <a:solidFill>
                  <a:srgbClr val="C00000"/>
                </a:solidFill>
              </a:rPr>
              <a:t>Soyons unis ! </a:t>
            </a:r>
            <a:r>
              <a:rPr lang="fr-FR" sz="1600" dirty="0">
                <a:solidFill>
                  <a:srgbClr val="C00000"/>
                </a:solidFill>
              </a:rPr>
              <a:t>Tout est possible ;</a:t>
            </a:r>
            <a:br>
              <a:rPr lang="fr-FR" sz="1600" dirty="0">
                <a:solidFill>
                  <a:srgbClr val="C00000"/>
                </a:solidFill>
              </a:rPr>
            </a:br>
            <a:r>
              <a:rPr lang="fr-FR" sz="1600" dirty="0">
                <a:solidFill>
                  <a:srgbClr val="C00000"/>
                </a:solidFill>
              </a:rPr>
              <a:t>Nos vils ennemis tomberont,</a:t>
            </a:r>
            <a:br>
              <a:rPr lang="fr-FR" sz="1600" dirty="0">
                <a:solidFill>
                  <a:srgbClr val="C00000"/>
                </a:solidFill>
              </a:rPr>
            </a:br>
            <a:r>
              <a:rPr lang="fr-FR" sz="1600" dirty="0">
                <a:solidFill>
                  <a:srgbClr val="C00000"/>
                </a:solidFill>
              </a:rPr>
              <a:t>Alors les Français cesseront</a:t>
            </a:r>
            <a:br>
              <a:rPr lang="fr-FR" sz="1600" dirty="0">
                <a:solidFill>
                  <a:srgbClr val="C00000"/>
                </a:solidFill>
              </a:rPr>
            </a:br>
            <a:r>
              <a:rPr lang="fr-FR" sz="1600" dirty="0">
                <a:solidFill>
                  <a:srgbClr val="C00000"/>
                </a:solidFill>
              </a:rPr>
              <a:t>De chanter ce refrain terrible :</a:t>
            </a:r>
          </a:p>
          <a:p>
            <a:r>
              <a:rPr lang="fr-FR" sz="1600" b="1" dirty="0">
                <a:solidFill>
                  <a:srgbClr val="C00000"/>
                </a:solidFill>
              </a:rPr>
              <a:t>Aux armes, citoyens,</a:t>
            </a:r>
            <a:br>
              <a:rPr lang="fr-FR" sz="1600" b="1" dirty="0">
                <a:solidFill>
                  <a:srgbClr val="C00000"/>
                </a:solidFill>
              </a:rPr>
            </a:br>
            <a:r>
              <a:rPr lang="fr-FR" sz="1600" b="1" dirty="0">
                <a:solidFill>
                  <a:srgbClr val="C00000"/>
                </a:solidFill>
              </a:rPr>
              <a:t>Formez vos bataillons,</a:t>
            </a:r>
            <a:br>
              <a:rPr lang="fr-FR" sz="1600" b="1" dirty="0">
                <a:solidFill>
                  <a:srgbClr val="C00000"/>
                </a:solidFill>
              </a:rPr>
            </a:br>
            <a:r>
              <a:rPr lang="fr-FR" sz="1600" b="1" dirty="0">
                <a:solidFill>
                  <a:srgbClr val="C00000"/>
                </a:solidFill>
              </a:rPr>
              <a:t>Marchons, marchons !</a:t>
            </a:r>
            <a:br>
              <a:rPr lang="fr-FR" sz="1600" b="1" dirty="0">
                <a:solidFill>
                  <a:srgbClr val="C00000"/>
                </a:solidFill>
              </a:rPr>
            </a:br>
            <a:r>
              <a:rPr lang="fr-FR" sz="1600" dirty="0">
                <a:solidFill>
                  <a:srgbClr val="C00000"/>
                </a:solidFill>
              </a:rPr>
              <a:t>Qu'un sang impur</a:t>
            </a:r>
            <a:br>
              <a:rPr lang="fr-FR" sz="1600" dirty="0">
                <a:solidFill>
                  <a:srgbClr val="C00000"/>
                </a:solidFill>
              </a:rPr>
            </a:br>
            <a:r>
              <a:rPr lang="fr-FR" sz="1600" dirty="0">
                <a:solidFill>
                  <a:srgbClr val="C00000"/>
                </a:solidFill>
              </a:rPr>
              <a:t>Abreuve nos sillons !</a:t>
            </a:r>
            <a:r>
              <a:rPr lang="fr-FR" sz="1600" dirty="0"/>
              <a:t> »</a:t>
            </a:r>
            <a:endParaRPr lang="en-US" sz="1600" dirty="0"/>
          </a:p>
          <a:p>
            <a:endParaRPr lang="fr-FR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5894" y="237193"/>
            <a:ext cx="2071508" cy="136783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30" y="237193"/>
            <a:ext cx="1766677" cy="1325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77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alerie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1613</TotalTime>
  <Words>864</Words>
  <Application>Microsoft Office PowerPoint</Application>
  <PresentationFormat>Widescreen</PresentationFormat>
  <Paragraphs>164</Paragraphs>
  <Slides>27</Slides>
  <Notes>23</Notes>
  <HiddenSlides>0</HiddenSlides>
  <MMClips>3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Arial</vt:lpstr>
      <vt:lpstr>Bodoni MT</vt:lpstr>
      <vt:lpstr>Bodoni MT Condensed</vt:lpstr>
      <vt:lpstr>Calibri</vt:lpstr>
      <vt:lpstr>Gill Sans MT</vt:lpstr>
      <vt:lpstr>Wingdings</vt:lpstr>
      <vt:lpstr>Galerie</vt:lpstr>
      <vt:lpstr>Le 11 septembre français</vt:lpstr>
      <vt:lpstr>I] Les attentats du 13 Novembre : une attaque que l’on sentait venir</vt:lpstr>
      <vt:lpstr>environ 3 mois plus tard : Paris visée</vt:lpstr>
      <vt:lpstr>Pourquoi paris ? Pourquoi la france ? : la première cible de Daech En 4 raisons </vt:lpstr>
      <vt:lpstr>PowerPoint Presentation</vt:lpstr>
      <vt:lpstr>PowerPoint Presentation</vt:lpstr>
      <vt:lpstr>PowerPoint Presentation</vt:lpstr>
      <vt:lpstr>II] Les réactions positives (et très françaises) pendant les attaques</vt:lpstr>
      <vt:lpstr>La marseillaise : bien plus qu’un hymne national</vt:lpstr>
      <vt:lpstr>Des actions spontanées</vt:lpstr>
      <vt:lpstr> Les réactions négatives (et très françaises) pendant les attaques : des fausses rumeurs et des messages haineux sur les  réseaux sociaux  </vt:lpstr>
      <vt:lpstr>Les réactions positives (et très françaises) après les attaques</vt:lpstr>
      <vt:lpstr>PowerPoint Presentation</vt:lpstr>
      <vt:lpstr>Les réactions négatives après les attaques : un besoin de tout commenter et d’accuser</vt:lpstr>
      <vt:lpstr>La peur : une réaction naturelle pouvant être source d’énergie ou alimentatrice d’amalgames </vt:lpstr>
      <vt:lpstr>Pour contrer Les amalgames </vt:lpstr>
      <vt:lpstr>III] Des valeurs remises en question Quelles sont ces valeurs ?</vt:lpstr>
      <vt:lpstr>La Laïcité : Le respect de toutes les religions ? </vt:lpstr>
      <vt:lpstr>Les attentats : campagne pour le front national ?</vt:lpstr>
      <vt:lpstr>Un discours qui plaît de plus en plus</vt:lpstr>
      <vt:lpstr>L’état d’urgence et ses problèmes : qu’est-ce que L’état d’urgence ? </vt:lpstr>
      <vt:lpstr>Quelques points polémiques sur l’ état d’urgence</vt:lpstr>
      <vt:lpstr>PowerPoint Presentation</vt:lpstr>
      <vt:lpstr>IV] la question de l’immigration : devons-nous accueillir les réfugiés ?</vt:lpstr>
      <vt:lpstr>anti-réfugiés : l’argument “terroristes” et l’argument économique  </vt:lpstr>
      <vt:lpstr>En faveur de l’immigration</vt:lpstr>
      <vt:lpstr>L’immigration : un choix difficile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11 septembre français</dc:title>
  <dc:creator>leslie giordano</dc:creator>
  <cp:lastModifiedBy>Leslie Giordano</cp:lastModifiedBy>
  <cp:revision>173</cp:revision>
  <dcterms:created xsi:type="dcterms:W3CDTF">2016-02-03T01:01:39Z</dcterms:created>
  <dcterms:modified xsi:type="dcterms:W3CDTF">2016-03-03T12:37:40Z</dcterms:modified>
</cp:coreProperties>
</file>